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5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4" r:id="rId25"/>
    <p:sldId id="295" r:id="rId26"/>
    <p:sldId id="296" r:id="rId27"/>
    <p:sldId id="292" r:id="rId28"/>
    <p:sldId id="293" r:id="rId29"/>
    <p:sldId id="297" r:id="rId30"/>
    <p:sldId id="298" r:id="rId31"/>
    <p:sldId id="299" r:id="rId32"/>
    <p:sldId id="304" r:id="rId33"/>
    <p:sldId id="305" r:id="rId34"/>
    <p:sldId id="307" r:id="rId35"/>
    <p:sldId id="308" r:id="rId36"/>
    <p:sldId id="309" r:id="rId37"/>
    <p:sldId id="310" r:id="rId38"/>
    <p:sldId id="306" r:id="rId39"/>
    <p:sldId id="311" r:id="rId40"/>
    <p:sldId id="312" r:id="rId41"/>
    <p:sldId id="313" r:id="rId42"/>
    <p:sldId id="314" r:id="rId43"/>
    <p:sldId id="303" r:id="rId44"/>
    <p:sldId id="300" r:id="rId45"/>
    <p:sldId id="302" r:id="rId46"/>
    <p:sldId id="271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3306"/>
    <a:srgbClr val="C4420B"/>
    <a:srgbClr val="CD5712"/>
    <a:srgbClr val="C95B0C"/>
    <a:srgbClr val="C33608"/>
    <a:srgbClr val="C46104"/>
    <a:srgbClr val="C4A306"/>
    <a:srgbClr val="364A85"/>
    <a:srgbClr val="96C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2715959"/>
            <a:ext cx="10697029" cy="269787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矩形 7"/>
          <p:cNvSpPr/>
          <p:nvPr userDrawn="1"/>
        </p:nvSpPr>
        <p:spPr>
          <a:xfrm>
            <a:off x="337053" y="3390900"/>
            <a:ext cx="164599" cy="1059030"/>
          </a:xfrm>
          <a:prstGeom prst="rect">
            <a:avLst/>
          </a:prstGeom>
          <a:solidFill>
            <a:srgbClr val="C33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32277" y="3079751"/>
            <a:ext cx="9614808" cy="1370181"/>
          </a:xfrm>
        </p:spPr>
        <p:txBody>
          <a:bodyPr anchor="b"/>
          <a:lstStyle>
            <a:lvl1pPr algn="l">
              <a:defRPr sz="6000" b="1">
                <a:solidFill>
                  <a:srgbClr val="C3360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37051" y="4650764"/>
            <a:ext cx="9910035" cy="4727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2AAE-28DD-4FF8-A97F-CBC86AA49210}" type="datetimeFigureOut">
              <a:rPr lang="zh-CN" altLang="en-US" smtClean="0"/>
              <a:t>2016/12/13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1D97-32EB-4883-BF39-9BE6ADFC9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10257142" y="2262764"/>
            <a:ext cx="887959" cy="887959"/>
          </a:xfrm>
          <a:prstGeom prst="ellipse">
            <a:avLst/>
          </a:prstGeom>
          <a:solidFill>
            <a:srgbClr val="C4610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674" y="2328249"/>
            <a:ext cx="754767" cy="75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157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51693" y="365127"/>
            <a:ext cx="11493304" cy="614821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7185" y="650877"/>
            <a:ext cx="11034931" cy="688975"/>
          </a:xfrm>
        </p:spPr>
        <p:txBody>
          <a:bodyPr/>
          <a:lstStyle>
            <a:lvl1pPr>
              <a:defRPr b="1">
                <a:solidFill>
                  <a:srgbClr val="C3360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8165" y="1533380"/>
            <a:ext cx="11123953" cy="4839286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538164" y="650877"/>
            <a:ext cx="87739" cy="688975"/>
          </a:xfrm>
          <a:prstGeom prst="rect">
            <a:avLst/>
          </a:prstGeom>
          <a:solidFill>
            <a:srgbClr val="C33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538165" y="1419080"/>
            <a:ext cx="11123953" cy="0"/>
          </a:xfrm>
          <a:prstGeom prst="line">
            <a:avLst/>
          </a:prstGeom>
          <a:ln>
            <a:solidFill>
              <a:srgbClr val="C336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 userDrawn="1"/>
        </p:nvSpPr>
        <p:spPr>
          <a:xfrm>
            <a:off x="11443488" y="6157145"/>
            <a:ext cx="620139" cy="620138"/>
          </a:xfrm>
          <a:prstGeom prst="ellipse">
            <a:avLst/>
          </a:prstGeom>
          <a:solidFill>
            <a:srgbClr val="C3360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967" y="6205965"/>
            <a:ext cx="527119" cy="5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14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94971" y="2715959"/>
            <a:ext cx="10697029" cy="26978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矩形 6"/>
          <p:cNvSpPr/>
          <p:nvPr userDrawn="1"/>
        </p:nvSpPr>
        <p:spPr>
          <a:xfrm>
            <a:off x="11742057" y="3390900"/>
            <a:ext cx="164599" cy="1059030"/>
          </a:xfrm>
          <a:prstGeom prst="rect">
            <a:avLst/>
          </a:prstGeom>
          <a:solidFill>
            <a:srgbClr val="C33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1832022" y="4650764"/>
            <a:ext cx="9910035" cy="4727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2022" y="3402112"/>
            <a:ext cx="9910035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rgbClr val="C3360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1832022" y="4581498"/>
            <a:ext cx="9331278" cy="0"/>
          </a:xfrm>
          <a:prstGeom prst="line">
            <a:avLst/>
          </a:prstGeom>
          <a:ln w="9525">
            <a:solidFill>
              <a:srgbClr val="C336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743351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351693" y="365127"/>
            <a:ext cx="11493304" cy="614821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椭圆 6"/>
          <p:cNvSpPr/>
          <p:nvPr userDrawn="1"/>
        </p:nvSpPr>
        <p:spPr>
          <a:xfrm>
            <a:off x="11443488" y="6157145"/>
            <a:ext cx="620139" cy="620138"/>
          </a:xfrm>
          <a:prstGeom prst="ellipse">
            <a:avLst/>
          </a:prstGeom>
          <a:solidFill>
            <a:srgbClr val="C3360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967" y="6205965"/>
            <a:ext cx="527119" cy="5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526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2AAE-28DD-4FF8-A97F-CBC86AA49210}" type="datetimeFigureOut">
              <a:rPr lang="zh-CN" altLang="en-US" smtClean="0"/>
              <a:t>2016/12/13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1D97-32EB-4883-BF39-9BE6ADFC9F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825344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2AAE-28DD-4FF8-A97F-CBC86AA49210}" type="datetimeFigureOut">
              <a:rPr lang="zh-CN" altLang="en-US" smtClean="0"/>
              <a:t>2016/12/13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B1D97-32EB-4883-BF39-9BE6ADFC9F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19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5" r:id="rId5"/>
  </p:sldLayoutIdLst>
  <p:transition spd="med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 smtClean="0"/>
              <a:t>程序设计：计算机科学与技术的核心</a:t>
            </a:r>
            <a:endParaRPr lang="zh-CN" altLang="en-US" sz="44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复旦大学计算机科学技术学院  吴</a:t>
            </a:r>
            <a:r>
              <a:rPr lang="zh-CN" altLang="en-US" dirty="0" smtClean="0">
                <a:solidFill>
                  <a:srgbClr val="FF0000"/>
                </a:solidFill>
              </a:rPr>
              <a:t>永辉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146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3248" y="669456"/>
            <a:ext cx="3387143" cy="338714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此处插入教师照片</a:t>
            </a:r>
            <a:endParaRPr lang="zh-CN" altLang="en-US" dirty="0"/>
          </a:p>
        </p:txBody>
      </p:sp>
      <p:sp>
        <p:nvSpPr>
          <p:cNvPr id="8" name="矩形 12"/>
          <p:cNvSpPr/>
          <p:nvPr/>
        </p:nvSpPr>
        <p:spPr>
          <a:xfrm>
            <a:off x="3797495" y="3579101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12"/>
          <p:cNvSpPr/>
          <p:nvPr/>
        </p:nvSpPr>
        <p:spPr>
          <a:xfrm flipH="1">
            <a:off x="7480106" y="3579100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91608" y="3339260"/>
            <a:ext cx="3408783" cy="773460"/>
          </a:xfrm>
          <a:prstGeom prst="rect">
            <a:avLst/>
          </a:prstGeom>
          <a:solidFill>
            <a:srgbClr val="C9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某某教授</a:t>
            </a:r>
            <a:endParaRPr lang="zh-HK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直角三角形 10"/>
          <p:cNvSpPr/>
          <p:nvPr/>
        </p:nvSpPr>
        <p:spPr>
          <a:xfrm rot="5400000" flipV="1">
            <a:off x="4423541" y="4080791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直角三角形 11"/>
          <p:cNvSpPr/>
          <p:nvPr/>
        </p:nvSpPr>
        <p:spPr>
          <a:xfrm rot="16200000" flipH="1" flipV="1">
            <a:off x="7512037" y="4080790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78898" y="4653739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7253515" y="4653739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829337" y="4392128"/>
            <a:ext cx="2282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err="1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Yonghui</a:t>
            </a: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Wu</a:t>
            </a:r>
            <a:endParaRPr lang="zh-HK" altLang="en-US" sz="2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2962" y="5141855"/>
            <a:ext cx="4301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Fudan</a:t>
            </a:r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University</a:t>
            </a:r>
          </a:p>
          <a:p>
            <a:pPr algn="ctr"/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Email: yhwu@fudan.edu.cn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494" y="613334"/>
            <a:ext cx="4597012" cy="358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080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400" dirty="0" smtClean="0">
                <a:solidFill>
                  <a:srgbClr val="FF0000"/>
                </a:solidFill>
              </a:rPr>
              <a:t>程序设计课程</a:t>
            </a:r>
            <a:endParaRPr lang="en-US" altLang="zh-CN" sz="4400" dirty="0" smtClean="0">
              <a:solidFill>
                <a:srgbClr val="FF0000"/>
              </a:solidFill>
            </a:endParaRPr>
          </a:p>
          <a:p>
            <a:r>
              <a:rPr lang="zh-CN" altLang="en-US" sz="4400" dirty="0" smtClean="0">
                <a:solidFill>
                  <a:srgbClr val="FF0000"/>
                </a:solidFill>
              </a:rPr>
              <a:t>算法 </a:t>
            </a:r>
            <a:r>
              <a:rPr lang="en-US" altLang="zh-CN" sz="4400" dirty="0" smtClean="0">
                <a:solidFill>
                  <a:srgbClr val="FF0000"/>
                </a:solidFill>
              </a:rPr>
              <a:t>+ </a:t>
            </a:r>
            <a:r>
              <a:rPr lang="zh-CN" altLang="en-US" sz="4400" dirty="0" smtClean="0">
                <a:solidFill>
                  <a:srgbClr val="FF0000"/>
                </a:solidFill>
              </a:rPr>
              <a:t>数据结构 </a:t>
            </a:r>
            <a:r>
              <a:rPr lang="en-US" altLang="zh-CN" sz="4400" dirty="0" smtClean="0">
                <a:solidFill>
                  <a:srgbClr val="FF0000"/>
                </a:solidFill>
              </a:rPr>
              <a:t>= </a:t>
            </a:r>
            <a:r>
              <a:rPr lang="zh-CN" altLang="en-US" sz="4400" dirty="0" smtClean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67782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程序设计课程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课程性质</a:t>
            </a:r>
            <a:endParaRPr lang="en-US" altLang="zh-CN" sz="3200" dirty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科学？技术？工程？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技术课程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课程目的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编写程序解决问题</a:t>
            </a:r>
            <a:endParaRPr lang="en-US" altLang="zh-CN" sz="2800" dirty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教学方式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课堂讲授 </a:t>
            </a:r>
            <a:r>
              <a:rPr lang="en-US" altLang="zh-CN" sz="2800" dirty="0" smtClean="0">
                <a:solidFill>
                  <a:srgbClr val="FF0000"/>
                </a:solidFill>
              </a:rPr>
              <a:t>/ </a:t>
            </a:r>
            <a:r>
              <a:rPr lang="zh-CN" altLang="en-US" sz="2800" dirty="0" smtClean="0">
                <a:solidFill>
                  <a:srgbClr val="FF0000"/>
                </a:solidFill>
              </a:rPr>
              <a:t>理论学习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</a:rPr>
              <a:t>实验</a:t>
            </a:r>
          </a:p>
        </p:txBody>
      </p:sp>
    </p:spTree>
    <p:extLst>
      <p:ext uri="{BB962C8B-B14F-4D97-AF65-F5344CB8AC3E}">
        <p14:creationId xmlns:p14="http://schemas.microsoft.com/office/powerpoint/2010/main" val="420816724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程序设计课程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594" lvl="1">
              <a:spcBef>
                <a:spcPts val="1000"/>
              </a:spcBef>
            </a:pPr>
            <a:r>
              <a:rPr lang="zh-CN" altLang="en-US" sz="3555" dirty="0" smtClean="0">
                <a:solidFill>
                  <a:srgbClr val="FF0000"/>
                </a:solidFill>
              </a:rPr>
              <a:t>数据类型</a:t>
            </a:r>
            <a:endParaRPr lang="en-US" altLang="zh-CN" sz="3555" dirty="0" smtClean="0">
              <a:solidFill>
                <a:srgbClr val="FF0000"/>
              </a:solidFill>
            </a:endParaRPr>
          </a:p>
          <a:p>
            <a:pPr marL="685782" lvl="2">
              <a:spcBef>
                <a:spcPts val="1000"/>
              </a:spcBef>
            </a:pPr>
            <a:r>
              <a:rPr lang="zh-CN" altLang="en-US" sz="3155" dirty="0" smtClean="0">
                <a:solidFill>
                  <a:srgbClr val="FF0000"/>
                </a:solidFill>
              </a:rPr>
              <a:t>基本数据类型：整型、浮点型、字符型</a:t>
            </a:r>
            <a:endParaRPr lang="en-US" altLang="zh-CN" sz="3155" dirty="0" smtClean="0">
              <a:solidFill>
                <a:srgbClr val="FF0000"/>
              </a:solidFill>
            </a:endParaRPr>
          </a:p>
          <a:p>
            <a:pPr marL="685782" lvl="2">
              <a:spcBef>
                <a:spcPts val="1000"/>
              </a:spcBef>
            </a:pPr>
            <a:r>
              <a:rPr lang="zh-CN" altLang="en-US" sz="3155" dirty="0" smtClean="0">
                <a:solidFill>
                  <a:srgbClr val="FF0000"/>
                </a:solidFill>
              </a:rPr>
              <a:t>数组、指针、结构、文件</a:t>
            </a:r>
            <a:endParaRPr lang="en-US" altLang="zh-CN" sz="3155" dirty="0" smtClean="0">
              <a:solidFill>
                <a:srgbClr val="FF0000"/>
              </a:solidFill>
            </a:endParaRPr>
          </a:p>
          <a:p>
            <a:pPr marL="228594" lvl="1">
              <a:spcBef>
                <a:spcPts val="1000"/>
              </a:spcBef>
            </a:pPr>
            <a:r>
              <a:rPr lang="zh-CN" altLang="en-US" sz="3555" dirty="0" smtClean="0">
                <a:solidFill>
                  <a:srgbClr val="FF0000"/>
                </a:solidFill>
              </a:rPr>
              <a:t>语言、</a:t>
            </a:r>
            <a:r>
              <a:rPr lang="zh-CN" altLang="en-US" sz="3555" dirty="0" smtClean="0">
                <a:solidFill>
                  <a:srgbClr val="FF0000"/>
                </a:solidFill>
              </a:rPr>
              <a:t>结构（嵌套）</a:t>
            </a:r>
            <a:endParaRPr lang="en-US" altLang="zh-CN" sz="3555" dirty="0" smtClean="0">
              <a:solidFill>
                <a:srgbClr val="FF0000"/>
              </a:solidFill>
            </a:endParaRPr>
          </a:p>
          <a:p>
            <a:pPr marL="685782" lvl="2">
              <a:spcBef>
                <a:spcPts val="1000"/>
              </a:spcBef>
            </a:pPr>
            <a:r>
              <a:rPr lang="zh-CN" altLang="en-US" sz="3155" dirty="0" smtClean="0">
                <a:solidFill>
                  <a:srgbClr val="FF0000"/>
                </a:solidFill>
              </a:rPr>
              <a:t>顺序（</a:t>
            </a:r>
            <a:r>
              <a:rPr lang="zh-CN" altLang="en-US" sz="3155" dirty="0">
                <a:solidFill>
                  <a:srgbClr val="FF0000"/>
                </a:solidFill>
              </a:rPr>
              <a:t>赋值</a:t>
            </a:r>
            <a:r>
              <a:rPr lang="zh-CN" altLang="en-US" sz="3155" dirty="0" smtClean="0">
                <a:solidFill>
                  <a:srgbClr val="FF0000"/>
                </a:solidFill>
              </a:rPr>
              <a:t>）</a:t>
            </a:r>
            <a:endParaRPr lang="en-US" altLang="zh-CN" sz="3155" dirty="0" smtClean="0">
              <a:solidFill>
                <a:srgbClr val="FF0000"/>
              </a:solidFill>
            </a:endParaRPr>
          </a:p>
          <a:p>
            <a:pPr marL="685782" lvl="2">
              <a:spcBef>
                <a:spcPts val="1000"/>
              </a:spcBef>
            </a:pPr>
            <a:r>
              <a:rPr lang="zh-CN" altLang="en-US" sz="3155" dirty="0" smtClean="0">
                <a:solidFill>
                  <a:srgbClr val="FF0000"/>
                </a:solidFill>
              </a:rPr>
              <a:t>选择</a:t>
            </a:r>
            <a:r>
              <a:rPr lang="zh-CN" altLang="en-US" sz="3155" dirty="0" smtClean="0">
                <a:solidFill>
                  <a:srgbClr val="FF0000"/>
                </a:solidFill>
              </a:rPr>
              <a:t>（</a:t>
            </a:r>
            <a:r>
              <a:rPr lang="en-US" altLang="zh-CN" sz="3155" dirty="0" smtClean="0">
                <a:solidFill>
                  <a:srgbClr val="FF0000"/>
                </a:solidFill>
              </a:rPr>
              <a:t>if, if else, switch</a:t>
            </a:r>
            <a:r>
              <a:rPr lang="zh-CN" altLang="en-US" sz="3155" dirty="0" smtClean="0">
                <a:solidFill>
                  <a:srgbClr val="FF0000"/>
                </a:solidFill>
              </a:rPr>
              <a:t>）</a:t>
            </a:r>
            <a:endParaRPr lang="en-US" altLang="zh-CN" sz="3155" dirty="0" smtClean="0">
              <a:solidFill>
                <a:srgbClr val="FF0000"/>
              </a:solidFill>
            </a:endParaRPr>
          </a:p>
          <a:p>
            <a:pPr marL="685782" lvl="2">
              <a:spcBef>
                <a:spcPts val="1000"/>
              </a:spcBef>
            </a:pPr>
            <a:r>
              <a:rPr lang="zh-CN" altLang="en-US" sz="3155" dirty="0" smtClean="0">
                <a:solidFill>
                  <a:srgbClr val="FF0000"/>
                </a:solidFill>
              </a:rPr>
              <a:t>循环（</a:t>
            </a:r>
            <a:r>
              <a:rPr lang="en-US" altLang="zh-CN" sz="3155" dirty="0" smtClean="0">
                <a:solidFill>
                  <a:srgbClr val="FF0000"/>
                </a:solidFill>
              </a:rPr>
              <a:t>while, do while, for</a:t>
            </a:r>
            <a:r>
              <a:rPr lang="zh-CN" altLang="en-US" sz="3155" dirty="0" smtClean="0">
                <a:solidFill>
                  <a:srgbClr val="FF0000"/>
                </a:solidFill>
              </a:rPr>
              <a:t>）</a:t>
            </a:r>
            <a:endParaRPr lang="en-US" altLang="zh-CN" sz="3155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88497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程序设计课程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zh-CN" altLang="zh-CN" sz="4000" dirty="0">
                <a:solidFill>
                  <a:srgbClr val="FF0000"/>
                </a:solidFill>
              </a:rPr>
              <a:t>“</a:t>
            </a:r>
            <a:r>
              <a:rPr lang="zh-CN" altLang="zh-CN" sz="4000" dirty="0" smtClean="0">
                <a:solidFill>
                  <a:srgbClr val="FF0000"/>
                </a:solidFill>
              </a:rPr>
              <a:t>输入</a:t>
            </a:r>
            <a:r>
              <a:rPr lang="en-US" altLang="zh-CN" sz="4000" dirty="0" smtClean="0">
                <a:solidFill>
                  <a:srgbClr val="FF0000"/>
                </a:solidFill>
              </a:rPr>
              <a:t> — </a:t>
            </a:r>
            <a:r>
              <a:rPr lang="zh-CN" altLang="zh-CN" sz="4000" dirty="0" smtClean="0">
                <a:solidFill>
                  <a:srgbClr val="FF0000"/>
                </a:solidFill>
              </a:rPr>
              <a:t>处理</a:t>
            </a:r>
            <a:r>
              <a:rPr lang="en-US" altLang="zh-CN" sz="4000" dirty="0" smtClean="0">
                <a:solidFill>
                  <a:srgbClr val="FF0000"/>
                </a:solidFill>
              </a:rPr>
              <a:t> — </a:t>
            </a:r>
            <a:r>
              <a:rPr lang="zh-CN" altLang="zh-CN" sz="4000" dirty="0" smtClean="0">
                <a:solidFill>
                  <a:srgbClr val="FF0000"/>
                </a:solidFill>
              </a:rPr>
              <a:t>输出</a:t>
            </a:r>
            <a:r>
              <a:rPr lang="zh-CN" altLang="zh-CN" sz="4000" dirty="0">
                <a:solidFill>
                  <a:srgbClr val="FF0000"/>
                </a:solidFill>
              </a:rPr>
              <a:t>”的</a:t>
            </a:r>
            <a:r>
              <a:rPr lang="zh-CN" altLang="zh-CN" sz="4000" dirty="0" smtClean="0">
                <a:solidFill>
                  <a:srgbClr val="FF0000"/>
                </a:solidFill>
              </a:rPr>
              <a:t>模式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1" algn="just"/>
            <a:r>
              <a:rPr lang="zh-CN" altLang="en-US" sz="4000" dirty="0" smtClean="0">
                <a:solidFill>
                  <a:srgbClr val="FF0000"/>
                </a:solidFill>
              </a:rPr>
              <a:t>处理：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2" algn="just"/>
            <a:r>
              <a:rPr lang="zh-CN" altLang="en-US" sz="4000" dirty="0" smtClean="0">
                <a:solidFill>
                  <a:srgbClr val="FF0000"/>
                </a:solidFill>
              </a:rPr>
              <a:t>现实世界中的对象的表示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2" algn="just"/>
            <a:r>
              <a:rPr lang="zh-CN" altLang="en-US" sz="4000" dirty="0">
                <a:solidFill>
                  <a:srgbClr val="FF0000"/>
                </a:solidFill>
              </a:rPr>
              <a:t>现实世界中</a:t>
            </a:r>
            <a:r>
              <a:rPr lang="zh-CN" altLang="en-US" sz="4000" dirty="0" smtClean="0">
                <a:solidFill>
                  <a:srgbClr val="FF0000"/>
                </a:solidFill>
              </a:rPr>
              <a:t>的问题的解决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80159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7185" y="480291"/>
            <a:ext cx="11034931" cy="859562"/>
          </a:xfrm>
        </p:spPr>
        <p:txBody>
          <a:bodyPr>
            <a:normAutofit/>
          </a:bodyPr>
          <a:lstStyle/>
          <a:p>
            <a:pPr lvl="1" algn="l" defTabSz="914377" rtl="0">
              <a:lnSpc>
                <a:spcPct val="90000"/>
              </a:lnSpc>
              <a:spcBef>
                <a:spcPct val="0"/>
              </a:spcBef>
            </a:pPr>
            <a:r>
              <a:rPr lang="zh-CN" altLang="en-US" sz="3600" dirty="0" smtClean="0">
                <a:solidFill>
                  <a:srgbClr val="C00000"/>
                </a:solidFill>
              </a:rPr>
              <a:t>程序设计课程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 smtClean="0"/>
              <a:t>试题</a:t>
            </a:r>
            <a:r>
              <a:rPr lang="en-US" altLang="zh-CN" sz="4000" b="1" dirty="0" smtClean="0"/>
              <a:t>1</a:t>
            </a:r>
            <a:r>
              <a:rPr lang="zh-CN" altLang="en-US" sz="4000" b="1" dirty="0" smtClean="0"/>
              <a:t>：</a:t>
            </a:r>
            <a:r>
              <a:rPr lang="zh-CN" altLang="zh-CN" sz="4000" b="1" dirty="0" smtClean="0"/>
              <a:t>Financial Management</a:t>
            </a:r>
            <a:endParaRPr lang="en-US" altLang="zh-CN" sz="4000" b="1" dirty="0" smtClean="0"/>
          </a:p>
          <a:p>
            <a:r>
              <a:rPr lang="zh-CN" altLang="zh-CN" sz="4000" b="1" dirty="0"/>
              <a:t>试题来源：</a:t>
            </a:r>
            <a:r>
              <a:rPr lang="en-US" altLang="zh-CN" sz="4000" b="1" dirty="0"/>
              <a:t>ACM Mid-Atlantic 2001</a:t>
            </a:r>
            <a:endParaRPr lang="zh-CN" altLang="zh-CN" sz="4000" dirty="0"/>
          </a:p>
          <a:p>
            <a:r>
              <a:rPr lang="zh-CN" altLang="zh-CN" sz="4000" b="1" dirty="0"/>
              <a:t>在线测试地址：</a:t>
            </a:r>
            <a:r>
              <a:rPr lang="en-US" altLang="zh-CN" sz="4000" b="1" dirty="0"/>
              <a:t>POJ 1004</a:t>
            </a:r>
            <a:r>
              <a:rPr lang="zh-CN" altLang="zh-CN" sz="4000" b="1" dirty="0"/>
              <a:t>，</a:t>
            </a:r>
            <a:r>
              <a:rPr lang="en-US" altLang="zh-CN" sz="4000" b="1" dirty="0"/>
              <a:t>ZOJ 1048</a:t>
            </a:r>
            <a:r>
              <a:rPr lang="zh-CN" altLang="zh-CN" sz="4000" b="1" dirty="0"/>
              <a:t>，</a:t>
            </a:r>
            <a:r>
              <a:rPr lang="en-US" altLang="zh-CN" sz="4000" b="1" dirty="0"/>
              <a:t>UVA 2362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305090516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7187" y="609164"/>
            <a:ext cx="11034931" cy="924216"/>
          </a:xfrm>
        </p:spPr>
        <p:txBody>
          <a:bodyPr>
            <a:noAutofit/>
          </a:bodyPr>
          <a:lstStyle/>
          <a:p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1"/>
            <a:r>
              <a:rPr lang="en-US" altLang="zh-CN" sz="3600" dirty="0"/>
              <a:t>Larry</a:t>
            </a:r>
            <a:r>
              <a:rPr lang="zh-CN" altLang="zh-CN" sz="3600" dirty="0"/>
              <a:t>今年毕业，找到了工作，并赚了很多钱。但不知为何，</a:t>
            </a:r>
            <a:r>
              <a:rPr lang="en-US" altLang="zh-CN" sz="3600" dirty="0"/>
              <a:t>Larry</a:t>
            </a:r>
            <a:r>
              <a:rPr lang="zh-CN" altLang="zh-CN" sz="3600" dirty="0"/>
              <a:t>总感觉钱不够用。因此，</a:t>
            </a:r>
            <a:r>
              <a:rPr lang="en-US" altLang="zh-CN" sz="3600" dirty="0"/>
              <a:t>Larry</a:t>
            </a:r>
            <a:r>
              <a:rPr lang="zh-CN" altLang="zh-CN" sz="3600" dirty="0"/>
              <a:t>要用财务报表来解决他的财务问题：他要计算他能用多少钱。现在可以通过</a:t>
            </a:r>
            <a:r>
              <a:rPr lang="en-US" altLang="zh-CN" sz="3600" dirty="0"/>
              <a:t>Larry</a:t>
            </a:r>
            <a:r>
              <a:rPr lang="zh-CN" altLang="zh-CN" sz="3600" dirty="0"/>
              <a:t>的银行帐号看到他的财务状况。请您帮</a:t>
            </a:r>
            <a:r>
              <a:rPr lang="en-US" altLang="zh-CN" sz="3600" dirty="0"/>
              <a:t>Larry</a:t>
            </a:r>
            <a:r>
              <a:rPr lang="zh-CN" altLang="zh-CN" sz="3600" dirty="0"/>
              <a:t>写一个程序，根据过去</a:t>
            </a:r>
            <a:r>
              <a:rPr lang="en-US" altLang="zh-CN" sz="3600" dirty="0"/>
              <a:t>12</a:t>
            </a:r>
            <a:r>
              <a:rPr lang="zh-CN" altLang="zh-CN" sz="3600" dirty="0"/>
              <a:t>个月他每个月的收入，计算要达到收支平衡，每个月他平均能用多少钱。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57096998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4000" b="1" dirty="0"/>
              <a:t>输入</a:t>
            </a:r>
            <a:endParaRPr lang="zh-CN" altLang="zh-CN" sz="4000" dirty="0"/>
          </a:p>
          <a:p>
            <a:r>
              <a:rPr lang="zh-CN" altLang="zh-CN" sz="4000" dirty="0"/>
              <a:t>输入</a:t>
            </a:r>
            <a:r>
              <a:rPr lang="en-US" altLang="zh-CN" sz="4000" dirty="0"/>
              <a:t>12</a:t>
            </a:r>
            <a:r>
              <a:rPr lang="zh-CN" altLang="zh-CN" sz="4000" dirty="0"/>
              <a:t>行，每一行是一个月的收入，收入的数字是正数，精确到分，没有美元的符号。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96081246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4000" b="1" dirty="0"/>
              <a:t>输出</a:t>
            </a:r>
            <a:endParaRPr lang="zh-CN" altLang="zh-CN" sz="4000" dirty="0"/>
          </a:p>
          <a:p>
            <a:r>
              <a:rPr lang="zh-CN" altLang="zh-CN" sz="4000" dirty="0"/>
              <a:t>输出一个数字，是这</a:t>
            </a:r>
            <a:r>
              <a:rPr lang="en-US" altLang="zh-CN" sz="4000" dirty="0"/>
              <a:t>12</a:t>
            </a:r>
            <a:r>
              <a:rPr lang="zh-CN" altLang="zh-CN" sz="4000" dirty="0"/>
              <a:t>个月收入的平均值。精确到分，前面加美元的符号，后面加行结束符。在输出中没有空格或其他字符。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22926525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sz="3600" dirty="0" smtClean="0"/>
              <a:t>解析</a:t>
            </a:r>
            <a:endParaRPr lang="en-US" altLang="zh-CN" sz="3600" dirty="0" smtClean="0"/>
          </a:p>
          <a:p>
            <a:pPr algn="just"/>
            <a:r>
              <a:rPr lang="zh-CN" altLang="zh-CN" sz="3600" dirty="0"/>
              <a:t>本题采用了非常简单的“输入—处理—输出”模式</a:t>
            </a:r>
            <a:r>
              <a:rPr lang="zh-CN" altLang="zh-CN" sz="3600" dirty="0" smtClean="0"/>
              <a:t>：</a:t>
            </a:r>
            <a:endParaRPr lang="en-US" altLang="zh-CN" sz="3600" dirty="0" smtClean="0"/>
          </a:p>
          <a:p>
            <a:pPr lvl="1" algn="just"/>
            <a:r>
              <a:rPr lang="zh-CN" altLang="zh-CN" sz="3600" dirty="0"/>
              <a:t>通过结构为</a:t>
            </a:r>
            <a:r>
              <a:rPr lang="en-US" altLang="zh-CN" sz="3600" dirty="0"/>
              <a:t>for(</a:t>
            </a:r>
            <a:r>
              <a:rPr lang="en-US" altLang="zh-CN" sz="3600" i="1" dirty="0" err="1"/>
              <a:t>i</a:t>
            </a:r>
            <a:r>
              <a:rPr lang="en-US" altLang="zh-CN" sz="3600" dirty="0"/>
              <a:t>=0; </a:t>
            </a:r>
            <a:r>
              <a:rPr lang="en-US" altLang="zh-CN" sz="3600" i="1" dirty="0" err="1"/>
              <a:t>i</a:t>
            </a:r>
            <a:r>
              <a:rPr lang="en-US" altLang="zh-CN" sz="3600" dirty="0"/>
              <a:t>&lt;12; </a:t>
            </a:r>
            <a:r>
              <a:rPr lang="en-US" altLang="zh-CN" sz="3600" i="1" dirty="0" err="1"/>
              <a:t>i</a:t>
            </a:r>
            <a:r>
              <a:rPr lang="en-US" altLang="zh-CN" sz="3600" dirty="0"/>
              <a:t>++)</a:t>
            </a:r>
            <a:r>
              <a:rPr lang="zh-CN" altLang="zh-CN" sz="3600" dirty="0"/>
              <a:t>的循环输入</a:t>
            </a:r>
            <a:r>
              <a:rPr lang="en-US" altLang="zh-CN" sz="3600" dirty="0"/>
              <a:t>12</a:t>
            </a:r>
            <a:r>
              <a:rPr lang="zh-CN" altLang="zh-CN" sz="3600" dirty="0"/>
              <a:t>个月的收入</a:t>
            </a:r>
            <a:r>
              <a:rPr lang="en-US" altLang="zh-CN" sz="3600" i="1" dirty="0"/>
              <a:t>a</a:t>
            </a:r>
            <a:r>
              <a:rPr lang="en-US" altLang="zh-CN" sz="3600" dirty="0"/>
              <a:t>[0..11]</a:t>
            </a:r>
            <a:r>
              <a:rPr lang="zh-CN" altLang="zh-CN" sz="3600" dirty="0" smtClean="0"/>
              <a:t>；</a:t>
            </a:r>
            <a:endParaRPr lang="en-US" altLang="zh-CN" sz="3600" dirty="0" smtClean="0"/>
          </a:p>
          <a:p>
            <a:pPr lvl="1" algn="just"/>
            <a:r>
              <a:rPr lang="zh-CN" altLang="zh-CN" sz="3600" dirty="0"/>
              <a:t>累计总收入</a:t>
            </a:r>
            <a:r>
              <a:rPr lang="en-US" altLang="zh-CN" sz="3600" i="1" dirty="0" smtClean="0"/>
              <a:t>sum</a:t>
            </a:r>
            <a:r>
              <a:rPr lang="zh-CN" altLang="en-US" sz="3600" dirty="0" smtClean="0"/>
              <a:t>，</a:t>
            </a:r>
            <a:r>
              <a:rPr lang="zh-CN" altLang="zh-CN" sz="3600" dirty="0"/>
              <a:t>计算月平均收入</a:t>
            </a:r>
            <a:r>
              <a:rPr lang="en-US" altLang="zh-CN" sz="3600" i="1" dirty="0" err="1" smtClean="0"/>
              <a:t>avg</a:t>
            </a:r>
            <a:r>
              <a:rPr lang="zh-CN" altLang="en-US" sz="3600" i="1" dirty="0" smtClean="0"/>
              <a:t>；</a:t>
            </a:r>
            <a:endParaRPr lang="en-US" altLang="zh-CN" sz="3600" i="1" dirty="0" smtClean="0"/>
          </a:p>
          <a:p>
            <a:pPr lvl="1" algn="just"/>
            <a:r>
              <a:rPr lang="zh-CN" altLang="zh-CN" sz="3600" dirty="0"/>
              <a:t>最后输出</a:t>
            </a:r>
            <a:r>
              <a:rPr lang="en-US" altLang="zh-CN" sz="3600" i="1" dirty="0" err="1"/>
              <a:t>avg</a:t>
            </a:r>
            <a:r>
              <a:rPr lang="zh-CN" altLang="zh-CN" sz="3600" dirty="0"/>
              <a:t>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5777648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dirty="0"/>
              <a:t>实数</a:t>
            </a:r>
            <a:r>
              <a:rPr lang="zh-CN" altLang="en-US" sz="3600" dirty="0" smtClean="0"/>
              <a:t>精度</a:t>
            </a:r>
            <a:endParaRPr lang="en-US" altLang="zh-CN" sz="3600" dirty="0" smtClean="0"/>
          </a:p>
          <a:p>
            <a:r>
              <a:rPr lang="zh-CN" altLang="zh-CN" sz="3600" dirty="0" smtClean="0"/>
              <a:t>二分法</a:t>
            </a:r>
            <a:endParaRPr lang="en-US" altLang="zh-CN" sz="3600" dirty="0" smtClean="0"/>
          </a:p>
          <a:p>
            <a:r>
              <a:rPr lang="zh-CN" altLang="en-US" sz="3600" dirty="0" smtClean="0"/>
              <a:t>离线技术</a:t>
            </a:r>
            <a:endParaRPr lang="en-US" altLang="zh-CN" sz="36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2599454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实数精度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在实数运算中，经常需要判断实数</a:t>
            </a:r>
            <a:r>
              <a:rPr lang="en-US" altLang="zh-CN" i="1" dirty="0"/>
              <a:t>x</a:t>
            </a:r>
            <a:r>
              <a:rPr lang="zh-CN" altLang="zh-CN" dirty="0"/>
              <a:t>和实数</a:t>
            </a:r>
            <a:r>
              <a:rPr lang="en-US" altLang="zh-CN" i="1" dirty="0"/>
              <a:t>y</a:t>
            </a:r>
            <a:r>
              <a:rPr lang="zh-CN" altLang="zh-CN" dirty="0"/>
              <a:t>是否相等，而编程者往往把判断条件简单设成</a:t>
            </a:r>
            <a:r>
              <a:rPr lang="en-US" altLang="zh-CN" i="1" dirty="0"/>
              <a:t>y-x</a:t>
            </a:r>
            <a:r>
              <a:rPr lang="zh-CN" altLang="zh-CN" dirty="0"/>
              <a:t>是否等于</a:t>
            </a:r>
            <a:r>
              <a:rPr lang="en-US" altLang="zh-CN" dirty="0"/>
              <a:t>0</a:t>
            </a:r>
            <a:r>
              <a:rPr lang="zh-CN" altLang="zh-CN" dirty="0"/>
              <a:t>。但这样的做法可能会产生精度误差。避免精度误差的办法是设一个精度常量</a:t>
            </a:r>
            <a:r>
              <a:rPr lang="en-US" altLang="zh-CN" i="1" dirty="0"/>
              <a:t>delta</a:t>
            </a:r>
            <a:r>
              <a:rPr lang="zh-CN" altLang="zh-CN" dirty="0"/>
              <a:t>。若</a:t>
            </a:r>
            <a:r>
              <a:rPr lang="en-US" altLang="zh-CN" i="1" dirty="0"/>
              <a:t>y-x</a:t>
            </a:r>
            <a:r>
              <a:rPr lang="zh-CN" altLang="zh-CN" dirty="0"/>
              <a:t>的实数值与</a:t>
            </a:r>
            <a:r>
              <a:rPr lang="en-US" altLang="zh-CN" dirty="0"/>
              <a:t>0</a:t>
            </a:r>
            <a:r>
              <a:rPr lang="zh-CN" altLang="zh-CN" dirty="0"/>
              <a:t>之间的区间长度小于</a:t>
            </a:r>
            <a:r>
              <a:rPr lang="en-US" altLang="zh-CN" i="1" dirty="0"/>
              <a:t>delta</a:t>
            </a:r>
            <a:r>
              <a:rPr lang="zh-CN" altLang="zh-CN" dirty="0"/>
              <a:t>，则认定</a:t>
            </a:r>
            <a:r>
              <a:rPr lang="en-US" altLang="zh-CN" i="1" dirty="0"/>
              <a:t>x</a:t>
            </a:r>
            <a:r>
              <a:rPr lang="zh-CN" altLang="zh-CN" dirty="0"/>
              <a:t>和</a:t>
            </a:r>
            <a:r>
              <a:rPr lang="en-US" altLang="zh-CN" i="1" dirty="0"/>
              <a:t>y</a:t>
            </a:r>
            <a:r>
              <a:rPr lang="zh-CN" altLang="zh-CN" dirty="0"/>
              <a:t>相等，这样就可将误差控制在</a:t>
            </a:r>
            <a:r>
              <a:rPr lang="en-US" altLang="zh-CN" i="1" dirty="0"/>
              <a:t>delta</a:t>
            </a:r>
            <a:r>
              <a:rPr lang="zh-CN" altLang="zh-CN" dirty="0"/>
              <a:t>范围内，如</a:t>
            </a:r>
            <a:r>
              <a:rPr lang="zh-CN" altLang="zh-CN" dirty="0" smtClean="0"/>
              <a:t>图所</a:t>
            </a:r>
            <a:r>
              <a:rPr lang="zh-CN" altLang="zh-CN" dirty="0"/>
              <a:t>示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145" y="3639126"/>
            <a:ext cx="9393382" cy="2262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55446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二分法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在有些情况下，问题的所有数据对象为一个有序区间。二分法将这个区间等分成两个子区间，根据计算要求决定下一步计算是在左子区间还是在右子区间进行；然后再根据计算要求等分所在区间，直至找到解为止。显然，对一个规模为</a:t>
            </a:r>
            <a:r>
              <a:rPr lang="en-US" altLang="zh-CN" dirty="0"/>
              <a:t>O(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  <a:r>
              <a:rPr lang="zh-CN" altLang="zh-CN" dirty="0"/>
              <a:t>的问题，如果采用盲目枚举的办法，则效率为</a:t>
            </a:r>
            <a:r>
              <a:rPr lang="en-US" altLang="zh-CN" dirty="0"/>
              <a:t>O(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  <a:r>
              <a:rPr lang="zh-CN" altLang="zh-CN" dirty="0"/>
              <a:t>；若采用二分法，则计算效率可提高至</a:t>
            </a:r>
            <a:r>
              <a:rPr lang="en-US" altLang="zh-CN" dirty="0"/>
              <a:t>O(log</a:t>
            </a:r>
            <a:r>
              <a:rPr lang="en-US" altLang="zh-CN" baseline="-25000" dirty="0"/>
              <a:t>2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))</a:t>
            </a:r>
            <a:r>
              <a:rPr lang="zh-CN" altLang="zh-CN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8582390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 smtClean="0"/>
              <a:t>试题</a:t>
            </a:r>
            <a:r>
              <a:rPr lang="en-US" altLang="zh-CN" sz="4000" b="1" dirty="0" smtClean="0"/>
              <a:t>2</a:t>
            </a:r>
            <a:r>
              <a:rPr lang="zh-CN" altLang="en-US" sz="4000" b="1" dirty="0" smtClean="0"/>
              <a:t>：</a:t>
            </a:r>
            <a:r>
              <a:rPr lang="zh-CN" altLang="zh-CN" sz="4000" b="1" dirty="0" smtClean="0"/>
              <a:t>Hangover</a:t>
            </a:r>
            <a:endParaRPr lang="en-US" altLang="zh-CN" sz="4000" b="1" dirty="0" smtClean="0"/>
          </a:p>
          <a:p>
            <a:r>
              <a:rPr lang="zh-CN" altLang="zh-CN" sz="4000" b="1" dirty="0"/>
              <a:t>试题来源：</a:t>
            </a:r>
            <a:r>
              <a:rPr lang="en-US" altLang="zh-CN" sz="4000" b="1" dirty="0"/>
              <a:t>ACM Mid-Central USA 2001</a:t>
            </a:r>
            <a:endParaRPr lang="zh-CN" altLang="zh-CN" sz="4000" dirty="0"/>
          </a:p>
          <a:p>
            <a:r>
              <a:rPr lang="zh-CN" altLang="zh-CN" sz="4000" b="1" dirty="0"/>
              <a:t>在线测试地址：</a:t>
            </a:r>
            <a:r>
              <a:rPr lang="en-US" altLang="zh-CN" sz="4000" b="1" dirty="0"/>
              <a:t>POJ 1003</a:t>
            </a:r>
            <a:r>
              <a:rPr lang="zh-CN" altLang="zh-CN" sz="4000" b="1" dirty="0"/>
              <a:t>，</a:t>
            </a:r>
            <a:r>
              <a:rPr lang="en-US" altLang="zh-CN" sz="4000" b="1" dirty="0"/>
              <a:t>UVA 2294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53172286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您能使一叠在桌子上的卡片向桌子外伸出多远？如果是一张卡片，这张卡片向桌子外伸出卡片的一半长度。（卡片以直角伸出桌子。）如果有两张卡片，就让上面一张卡片向外伸出下面那张卡片的一半长度，而下面的那张卡片向桌子外伸出卡片的三分之一长度，所以两张卡片向桌子外延伸的总长度是</a:t>
            </a:r>
            <a:r>
              <a:rPr lang="en-US" altLang="zh-CN" dirty="0"/>
              <a:t>1/2 + 1/3 = 5/6</a:t>
            </a:r>
            <a:r>
              <a:rPr lang="zh-CN" altLang="zh-CN" dirty="0"/>
              <a:t>卡片长度。依次类推，</a:t>
            </a:r>
            <a:r>
              <a:rPr lang="en-US" altLang="zh-CN" i="1" dirty="0"/>
              <a:t>n</a:t>
            </a:r>
            <a:r>
              <a:rPr lang="zh-CN" altLang="zh-CN" dirty="0"/>
              <a:t>张卡片向桌子外延伸的总长度是</a:t>
            </a:r>
            <a:r>
              <a:rPr lang="en-US" altLang="zh-CN" dirty="0"/>
              <a:t>1/2 + 1/3 + 1/4 + ... + 1/(</a:t>
            </a:r>
            <a:r>
              <a:rPr lang="en-US" altLang="zh-CN" i="1" dirty="0"/>
              <a:t>n</a:t>
            </a:r>
            <a:r>
              <a:rPr lang="en-US" altLang="zh-CN" dirty="0"/>
              <a:t> + 1)</a:t>
            </a:r>
            <a:r>
              <a:rPr lang="zh-CN" altLang="zh-CN" dirty="0"/>
              <a:t>卡片长度：最上面的卡片向外延伸</a:t>
            </a:r>
            <a:r>
              <a:rPr lang="en-US" altLang="zh-CN" dirty="0"/>
              <a:t>1/2</a:t>
            </a:r>
            <a:r>
              <a:rPr lang="zh-CN" altLang="zh-CN" dirty="0"/>
              <a:t>，第二张卡片向外延伸</a:t>
            </a:r>
            <a:r>
              <a:rPr lang="en-US" altLang="zh-CN" dirty="0"/>
              <a:t>1/3 </a:t>
            </a:r>
            <a:r>
              <a:rPr lang="zh-CN" altLang="zh-CN" dirty="0"/>
              <a:t>，第三张卡片向外延伸</a:t>
            </a:r>
            <a:r>
              <a:rPr lang="en-US" altLang="zh-CN" dirty="0"/>
              <a:t>1/4</a:t>
            </a:r>
            <a:r>
              <a:rPr lang="zh-CN" altLang="zh-CN" dirty="0"/>
              <a:t>，……，最下面一张卡片向桌子外延伸</a:t>
            </a:r>
            <a:r>
              <a:rPr lang="en-US" altLang="zh-CN" dirty="0"/>
              <a:t>1/(</a:t>
            </a:r>
            <a:r>
              <a:rPr lang="en-US" altLang="zh-CN" i="1" dirty="0"/>
              <a:t>n</a:t>
            </a:r>
            <a:r>
              <a:rPr lang="en-US" altLang="zh-CN" dirty="0"/>
              <a:t> + 1)</a:t>
            </a:r>
            <a:r>
              <a:rPr lang="zh-CN" altLang="zh-CN" dirty="0"/>
              <a:t>，如</a:t>
            </a:r>
            <a:r>
              <a:rPr lang="zh-CN" altLang="zh-CN" dirty="0" smtClean="0"/>
              <a:t>图所</a:t>
            </a:r>
            <a:r>
              <a:rPr lang="zh-CN" altLang="zh-CN" dirty="0"/>
              <a:t>示。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856845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74" y="1791856"/>
            <a:ext cx="10400144" cy="4257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613468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4000" b="1" dirty="0"/>
              <a:t>输入</a:t>
            </a:r>
            <a:endParaRPr lang="zh-CN" altLang="zh-CN" sz="4000" dirty="0"/>
          </a:p>
          <a:p>
            <a:r>
              <a:rPr lang="zh-CN" altLang="zh-CN" sz="4000" dirty="0"/>
              <a:t>输入由一个或多个测试用例组成，最后一行用</a:t>
            </a:r>
            <a:r>
              <a:rPr lang="en-US" altLang="zh-CN" sz="4000" dirty="0"/>
              <a:t>0.00</a:t>
            </a:r>
            <a:r>
              <a:rPr lang="zh-CN" altLang="zh-CN" sz="4000" dirty="0"/>
              <a:t>表示输入结束，每个测试用例一行，是一个</a:t>
            </a:r>
            <a:r>
              <a:rPr lang="en-US" altLang="zh-CN" sz="4000" dirty="0"/>
              <a:t>3</a:t>
            </a:r>
            <a:r>
              <a:rPr lang="zh-CN" altLang="zh-CN" sz="4000" dirty="0"/>
              <a:t>位数正浮点数</a:t>
            </a:r>
            <a:r>
              <a:rPr lang="en-US" altLang="zh-CN" sz="4000" i="1" dirty="0"/>
              <a:t>c</a:t>
            </a:r>
            <a:r>
              <a:rPr lang="zh-CN" altLang="zh-CN" sz="4000" dirty="0"/>
              <a:t>，最小值</a:t>
            </a:r>
            <a:r>
              <a:rPr lang="en-US" altLang="zh-CN" sz="4000" dirty="0"/>
              <a:t>0.01</a:t>
            </a:r>
            <a:r>
              <a:rPr lang="zh-CN" altLang="zh-CN" sz="4000" dirty="0"/>
              <a:t>，最大值</a:t>
            </a:r>
            <a:r>
              <a:rPr lang="en-US" altLang="zh-CN" sz="4000" dirty="0"/>
              <a:t>5.20</a:t>
            </a:r>
            <a:r>
              <a:rPr lang="zh-CN" altLang="zh-CN" sz="4000" dirty="0"/>
              <a:t>。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74678980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4000" b="1" dirty="0"/>
              <a:t>输出</a:t>
            </a:r>
            <a:endParaRPr lang="zh-CN" altLang="zh-CN" sz="4000" dirty="0"/>
          </a:p>
          <a:p>
            <a:r>
              <a:rPr lang="zh-CN" altLang="zh-CN" sz="4000" dirty="0"/>
              <a:t>对每个测试数据</a:t>
            </a:r>
            <a:r>
              <a:rPr lang="en-US" altLang="zh-CN" sz="4000" i="1" dirty="0"/>
              <a:t>c</a:t>
            </a:r>
            <a:r>
              <a:rPr lang="zh-CN" altLang="zh-CN" sz="4000" dirty="0"/>
              <a:t>，输出要伸出卡片长度</a:t>
            </a:r>
            <a:r>
              <a:rPr lang="en-US" altLang="zh-CN" sz="4000" i="1" dirty="0"/>
              <a:t>c</a:t>
            </a:r>
            <a:r>
              <a:rPr lang="zh-CN" altLang="zh-CN" sz="4000" dirty="0"/>
              <a:t>所最少要用的卡片的数目，输出形式见样例输出。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216890698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解析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655" y="1533525"/>
            <a:ext cx="10280072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28453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5090" y="1948873"/>
            <a:ext cx="9878546" cy="34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97276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算法 </a:t>
            </a:r>
            <a:r>
              <a:rPr lang="en-US" altLang="zh-CN" dirty="0">
                <a:solidFill>
                  <a:srgbClr val="FF0000"/>
                </a:solidFill>
              </a:rPr>
              <a:t>+ </a:t>
            </a:r>
            <a:r>
              <a:rPr lang="zh-CN" altLang="en-US" dirty="0">
                <a:solidFill>
                  <a:srgbClr val="FF0000"/>
                </a:solidFill>
              </a:rPr>
              <a:t>数据结构 </a:t>
            </a:r>
            <a:r>
              <a:rPr lang="en-US" altLang="zh-CN" dirty="0">
                <a:solidFill>
                  <a:srgbClr val="FF0000"/>
                </a:solidFill>
              </a:rPr>
              <a:t>= </a:t>
            </a:r>
            <a:r>
              <a:rPr lang="zh-CN" altLang="en-US" dirty="0" smtClean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</a:rPr>
              <a:t>数据结构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4000" dirty="0">
                <a:solidFill>
                  <a:srgbClr val="FF0000"/>
                </a:solidFill>
              </a:rPr>
              <a:t>计算机存储、组织数据的方式。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r>
              <a:rPr lang="zh-CN" altLang="en-US" sz="4000" dirty="0" smtClean="0">
                <a:solidFill>
                  <a:srgbClr val="FF0000"/>
                </a:solidFill>
              </a:rPr>
              <a:t>算法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4000" dirty="0" smtClean="0">
                <a:solidFill>
                  <a:srgbClr val="FF0000"/>
                </a:solidFill>
              </a:rPr>
              <a:t>通过编程解决问题的方法。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024900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算法 </a:t>
            </a:r>
            <a:r>
              <a:rPr lang="en-US" altLang="zh-CN" dirty="0">
                <a:solidFill>
                  <a:srgbClr val="FF0000"/>
                </a:solidFill>
              </a:rPr>
              <a:t>+ </a:t>
            </a:r>
            <a:r>
              <a:rPr lang="zh-CN" altLang="en-US" dirty="0">
                <a:solidFill>
                  <a:srgbClr val="FF0000"/>
                </a:solidFill>
              </a:rPr>
              <a:t>数据结构 </a:t>
            </a:r>
            <a:r>
              <a:rPr lang="en-US" altLang="zh-CN" dirty="0">
                <a:solidFill>
                  <a:srgbClr val="FF0000"/>
                </a:solidFill>
              </a:rPr>
              <a:t>= </a:t>
            </a:r>
            <a:r>
              <a:rPr lang="zh-CN" altLang="en-US" dirty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>
                <a:solidFill>
                  <a:srgbClr val="FF0000"/>
                </a:solidFill>
              </a:rPr>
              <a:t>评价一个人的专业能力，是看这个人的两个方面</a:t>
            </a:r>
            <a:r>
              <a:rPr lang="zh-CN" altLang="zh-CN" sz="3600" dirty="0" smtClean="0">
                <a:solidFill>
                  <a:srgbClr val="FF0000"/>
                </a:solidFill>
              </a:rPr>
              <a:t>：</a:t>
            </a:r>
            <a:endParaRPr lang="en-US" altLang="zh-CN" sz="3600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sz="3600" dirty="0" smtClean="0">
                <a:solidFill>
                  <a:srgbClr val="FF0000"/>
                </a:solidFill>
              </a:rPr>
              <a:t>1</a:t>
            </a:r>
            <a:r>
              <a:rPr lang="zh-CN" altLang="zh-CN" sz="3600" dirty="0">
                <a:solidFill>
                  <a:srgbClr val="FF0000"/>
                </a:solidFill>
              </a:rPr>
              <a:t>）知识体系结构，他能用哪些知识去解决问题，或者说，是他所真正掌握、并能应用的知识，而不仅仅是他学过的知识</a:t>
            </a:r>
            <a:r>
              <a:rPr lang="zh-CN" altLang="zh-CN" sz="3600" dirty="0" smtClean="0">
                <a:solidFill>
                  <a:srgbClr val="FF0000"/>
                </a:solidFill>
              </a:rPr>
              <a:t>；</a:t>
            </a:r>
            <a:endParaRPr lang="en-US" altLang="zh-CN" sz="3600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sz="3600" dirty="0" smtClean="0">
                <a:solidFill>
                  <a:srgbClr val="FF0000"/>
                </a:solidFill>
              </a:rPr>
              <a:t>2</a:t>
            </a:r>
            <a:r>
              <a:rPr lang="zh-CN" altLang="zh-CN" sz="3600" dirty="0">
                <a:solidFill>
                  <a:srgbClr val="FF0000"/>
                </a:solidFill>
              </a:rPr>
              <a:t>）思维方式，在他面对问题，特别是不太标准化的问题的时候，他解决问题的策略是什么？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6641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算法 </a:t>
            </a:r>
            <a:r>
              <a:rPr lang="en-US" altLang="zh-CN" dirty="0">
                <a:solidFill>
                  <a:srgbClr val="FF0000"/>
                </a:solidFill>
              </a:rPr>
              <a:t>+ </a:t>
            </a:r>
            <a:r>
              <a:rPr lang="zh-CN" altLang="en-US" dirty="0">
                <a:solidFill>
                  <a:srgbClr val="FF0000"/>
                </a:solidFill>
              </a:rPr>
              <a:t>数据结构 </a:t>
            </a:r>
            <a:r>
              <a:rPr lang="en-US" altLang="zh-CN" dirty="0">
                <a:solidFill>
                  <a:srgbClr val="FF0000"/>
                </a:solidFill>
              </a:rPr>
              <a:t>= </a:t>
            </a:r>
            <a:r>
              <a:rPr lang="zh-CN" altLang="en-US" dirty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4800" dirty="0">
                <a:solidFill>
                  <a:srgbClr val="FF0000"/>
                </a:solidFill>
              </a:rPr>
              <a:t>从程序设计的本质上说，程序设计是技术。</a:t>
            </a:r>
          </a:p>
          <a:p>
            <a:pPr lvl="1"/>
            <a:r>
              <a:rPr lang="zh-CN" altLang="zh-CN" sz="4800" dirty="0" smtClean="0">
                <a:solidFill>
                  <a:srgbClr val="FF0000"/>
                </a:solidFill>
              </a:rPr>
              <a:t>练习</a:t>
            </a:r>
            <a:r>
              <a:rPr lang="zh-CN" altLang="zh-CN" sz="4800" dirty="0">
                <a:solidFill>
                  <a:srgbClr val="FF0000"/>
                </a:solidFill>
              </a:rPr>
              <a:t>、练习、再练习</a:t>
            </a:r>
            <a:r>
              <a:rPr lang="zh-CN" altLang="zh-CN" sz="4800" dirty="0" smtClean="0">
                <a:solidFill>
                  <a:srgbClr val="FF0000"/>
                </a:solidFill>
              </a:rPr>
              <a:t>；</a:t>
            </a:r>
            <a:endParaRPr lang="en-US" altLang="zh-CN" sz="4800" dirty="0" smtClean="0">
              <a:solidFill>
                <a:srgbClr val="FF0000"/>
              </a:solidFill>
            </a:endParaRPr>
          </a:p>
          <a:p>
            <a:pPr lvl="1"/>
            <a:r>
              <a:rPr lang="zh-CN" altLang="zh-CN" sz="4800" dirty="0" smtClean="0">
                <a:solidFill>
                  <a:srgbClr val="FF0000"/>
                </a:solidFill>
              </a:rPr>
              <a:t>系统</a:t>
            </a:r>
            <a:r>
              <a:rPr lang="zh-CN" altLang="zh-CN" sz="4800" dirty="0">
                <a:solidFill>
                  <a:srgbClr val="FF0000"/>
                </a:solidFill>
              </a:rPr>
              <a:t>地</a:t>
            </a:r>
            <a:r>
              <a:rPr lang="zh-CN" altLang="zh-CN" sz="4800" dirty="0" smtClean="0">
                <a:solidFill>
                  <a:srgbClr val="FF0000"/>
                </a:solidFill>
              </a:rPr>
              <a:t>练习</a:t>
            </a:r>
            <a:r>
              <a:rPr lang="zh-CN" altLang="en-US" sz="4800" dirty="0" smtClean="0">
                <a:solidFill>
                  <a:srgbClr val="FF0000"/>
                </a:solidFill>
              </a:rPr>
              <a:t>；</a:t>
            </a:r>
            <a:endParaRPr lang="en-US" altLang="zh-CN" sz="4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9750"/>
      </p:ext>
    </p:extLst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算法 </a:t>
            </a:r>
            <a:r>
              <a:rPr lang="en-US" altLang="zh-CN" dirty="0">
                <a:solidFill>
                  <a:srgbClr val="FF0000"/>
                </a:solidFill>
              </a:rPr>
              <a:t>+ </a:t>
            </a:r>
            <a:r>
              <a:rPr lang="zh-CN" altLang="en-US" dirty="0">
                <a:solidFill>
                  <a:srgbClr val="FF0000"/>
                </a:solidFill>
              </a:rPr>
              <a:t>数据结构 </a:t>
            </a:r>
            <a:r>
              <a:rPr lang="en-US" altLang="zh-CN" dirty="0">
                <a:solidFill>
                  <a:srgbClr val="FF0000"/>
                </a:solidFill>
              </a:rPr>
              <a:t>= </a:t>
            </a:r>
            <a:r>
              <a:rPr lang="zh-CN" altLang="en-US" dirty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>
                <a:solidFill>
                  <a:srgbClr val="FF0000"/>
                </a:solidFill>
              </a:rPr>
              <a:t>程序设计的知识体系可以概括为</a:t>
            </a:r>
            <a:r>
              <a:rPr lang="en-US" altLang="zh-CN" sz="3600" dirty="0">
                <a:solidFill>
                  <a:srgbClr val="FF0000"/>
                </a:solidFill>
              </a:rPr>
              <a:t>“</a:t>
            </a:r>
            <a:r>
              <a:rPr lang="zh-CN" altLang="zh-CN" sz="3600" dirty="0">
                <a:solidFill>
                  <a:srgbClr val="FF0000"/>
                </a:solidFill>
              </a:rPr>
              <a:t>算法</a:t>
            </a:r>
            <a:r>
              <a:rPr lang="en-US" altLang="zh-CN" sz="3600" dirty="0">
                <a:solidFill>
                  <a:srgbClr val="FF0000"/>
                </a:solidFill>
              </a:rPr>
              <a:t>+</a:t>
            </a:r>
            <a:r>
              <a:rPr lang="zh-CN" altLang="zh-CN" sz="3600" dirty="0">
                <a:solidFill>
                  <a:srgbClr val="FF0000"/>
                </a:solidFill>
              </a:rPr>
              <a:t>数据结构</a:t>
            </a:r>
            <a:r>
              <a:rPr lang="en-US" altLang="zh-CN" sz="3600" dirty="0">
                <a:solidFill>
                  <a:srgbClr val="FF0000"/>
                </a:solidFill>
              </a:rPr>
              <a:t>=</a:t>
            </a:r>
            <a:r>
              <a:rPr lang="zh-CN" altLang="zh-CN" sz="3600" dirty="0">
                <a:solidFill>
                  <a:srgbClr val="FF0000"/>
                </a:solidFill>
              </a:rPr>
              <a:t>程序</a:t>
            </a:r>
            <a:r>
              <a:rPr lang="en-US" altLang="zh-CN" sz="3600" dirty="0">
                <a:solidFill>
                  <a:srgbClr val="FF0000"/>
                </a:solidFill>
              </a:rPr>
              <a:t>”</a:t>
            </a:r>
            <a:r>
              <a:rPr lang="zh-CN" altLang="zh-CN" sz="3600" dirty="0">
                <a:solidFill>
                  <a:srgbClr val="FF0000"/>
                </a:solidFill>
              </a:rPr>
              <a:t>这一公式，这也是计算机科学与技术的知识体系结构的核心</a:t>
            </a:r>
            <a:r>
              <a:rPr lang="zh-CN" altLang="zh-CN" sz="3600" dirty="0" smtClean="0">
                <a:solidFill>
                  <a:srgbClr val="FF0000"/>
                </a:solidFill>
              </a:rPr>
              <a:t>。</a:t>
            </a:r>
            <a:endParaRPr lang="en-US" altLang="zh-CN" sz="3600" dirty="0" smtClean="0">
              <a:solidFill>
                <a:srgbClr val="FF0000"/>
              </a:solidFill>
            </a:endParaRPr>
          </a:p>
          <a:p>
            <a:r>
              <a:rPr lang="zh-CN" altLang="zh-CN" sz="3600" dirty="0" smtClean="0">
                <a:solidFill>
                  <a:srgbClr val="FF0000"/>
                </a:solidFill>
              </a:rPr>
              <a:t>所谓</a:t>
            </a:r>
            <a:r>
              <a:rPr lang="zh-CN" altLang="zh-CN" sz="3600" dirty="0">
                <a:solidFill>
                  <a:srgbClr val="FF0000"/>
                </a:solidFill>
              </a:rPr>
              <a:t>的系统地练习，就是在试题及其测试数据、解答程序以及解题分析的引导之下，通过解题，系统磨炼学生应用算法和数据结构各个知识点解决实际问题的能力，以有效地掌握程序设计的知识体系</a:t>
            </a:r>
            <a:r>
              <a:rPr lang="zh-CN" altLang="zh-CN" sz="3600" dirty="0" smtClean="0">
                <a:solidFill>
                  <a:srgbClr val="FF0000"/>
                </a:solidFill>
              </a:rPr>
              <a:t>。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819555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算法 </a:t>
            </a:r>
            <a:r>
              <a:rPr lang="en-US" altLang="zh-CN" dirty="0">
                <a:solidFill>
                  <a:srgbClr val="FF0000"/>
                </a:solidFill>
              </a:rPr>
              <a:t>+ </a:t>
            </a:r>
            <a:r>
              <a:rPr lang="zh-CN" altLang="en-US" dirty="0">
                <a:solidFill>
                  <a:srgbClr val="FF0000"/>
                </a:solidFill>
              </a:rPr>
              <a:t>数据结构 </a:t>
            </a:r>
            <a:r>
              <a:rPr lang="en-US" altLang="zh-CN" dirty="0">
                <a:solidFill>
                  <a:srgbClr val="FF0000"/>
                </a:solidFill>
              </a:rPr>
              <a:t>= </a:t>
            </a:r>
            <a:r>
              <a:rPr lang="zh-CN" altLang="en-US" dirty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</a:rPr>
              <a:t>数据结构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4000" dirty="0" smtClean="0">
                <a:solidFill>
                  <a:srgbClr val="FF0000"/>
                </a:solidFill>
              </a:rPr>
              <a:t>线性表：表格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4000" dirty="0" smtClean="0">
                <a:solidFill>
                  <a:srgbClr val="FF0000"/>
                </a:solidFill>
              </a:rPr>
              <a:t>树：层次关系、物以类聚人以群分的关系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4000" dirty="0" smtClean="0">
                <a:solidFill>
                  <a:srgbClr val="FF0000"/>
                </a:solidFill>
              </a:rPr>
              <a:t>图：对象以及对象之间的关联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96011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算法 </a:t>
            </a:r>
            <a:r>
              <a:rPr lang="en-US" altLang="zh-CN" dirty="0">
                <a:solidFill>
                  <a:srgbClr val="FF0000"/>
                </a:solidFill>
              </a:rPr>
              <a:t>+ </a:t>
            </a:r>
            <a:r>
              <a:rPr lang="zh-CN" altLang="en-US" dirty="0">
                <a:solidFill>
                  <a:srgbClr val="FF0000"/>
                </a:solidFill>
              </a:rPr>
              <a:t>数据结构 </a:t>
            </a:r>
            <a:r>
              <a:rPr lang="en-US" altLang="zh-CN" dirty="0">
                <a:solidFill>
                  <a:srgbClr val="FF0000"/>
                </a:solidFill>
              </a:rPr>
              <a:t>= </a:t>
            </a:r>
            <a:r>
              <a:rPr lang="zh-CN" altLang="en-US" dirty="0">
                <a:solidFill>
                  <a:srgbClr val="FF0000"/>
                </a:solidFill>
              </a:rPr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算法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sz="2800" dirty="0" smtClean="0">
                <a:solidFill>
                  <a:srgbClr val="FF0000"/>
                </a:solidFill>
              </a:rPr>
              <a:t>Ad Hoc</a:t>
            </a: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模拟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搜索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贪心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动态规划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数论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组合数学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计算几何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2800" dirty="0" smtClean="0">
                <a:solidFill>
                  <a:srgbClr val="FF0000"/>
                </a:solidFill>
              </a:rPr>
              <a:t>。。。。。。</a:t>
            </a:r>
            <a:endParaRPr lang="en-US" altLang="zh-CN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62636"/>
      </p:ext>
    </p:extLst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高精度运算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atinLnBrk="1"/>
            <a:r>
              <a:rPr lang="zh-CN" altLang="zh-CN" sz="3200" dirty="0"/>
              <a:t>程序设计语言所能表示和处理的整数和实数的精度通常是有限的，如：在双精度方式下，计算机最多只能输出</a:t>
            </a:r>
            <a:r>
              <a:rPr lang="en-US" altLang="zh-CN" sz="3200" dirty="0"/>
              <a:t>16</a:t>
            </a:r>
            <a:r>
              <a:rPr lang="zh-CN" altLang="zh-CN" sz="3200" dirty="0"/>
              <a:t>位有效的十进制数，</a:t>
            </a:r>
            <a:r>
              <a:rPr lang="en-US" altLang="zh-CN" sz="3200" dirty="0"/>
              <a:t>17</a:t>
            </a:r>
            <a:r>
              <a:rPr lang="zh-CN" altLang="zh-CN" sz="3200" dirty="0"/>
              <a:t>位有效数字的正确性为</a:t>
            </a:r>
            <a:r>
              <a:rPr lang="en-US" altLang="zh-CN" sz="3200" dirty="0"/>
              <a:t>90%</a:t>
            </a:r>
            <a:r>
              <a:rPr lang="zh-CN" altLang="zh-CN" sz="3200" dirty="0"/>
              <a:t>（</a:t>
            </a:r>
            <a:r>
              <a:rPr lang="en-US" altLang="zh-CN" sz="3200" dirty="0"/>
              <a:t>Double</a:t>
            </a:r>
            <a:r>
              <a:rPr lang="zh-CN" altLang="zh-CN" sz="3200" dirty="0"/>
              <a:t>类型数据）。如果超过了这个范围，计算机就无法正确表示了。在这种情况下，只能通过编程来解决。对于高精度数，有两个基本问题：</a:t>
            </a:r>
          </a:p>
          <a:p>
            <a:pPr lvl="1" latinLnBrk="1"/>
            <a:r>
              <a:rPr lang="zh-CN" altLang="zh-CN" sz="3200" dirty="0"/>
              <a:t>高精度数的表示；</a:t>
            </a:r>
          </a:p>
          <a:p>
            <a:pPr lvl="1"/>
            <a:r>
              <a:rPr lang="zh-CN" altLang="zh-CN" sz="3200" dirty="0"/>
              <a:t>高精度数的基本运算；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38077885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高精度数的表示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/>
              <a:t>用一个数组来表示一个高精度数：将数字按十进制位进行分离，每位十进制数依次存储到一个数组中。在具体的实现中，先采用字符串来接收数据，然后将字符串中的各位字符转换为对应的十进制数，并按十进制位的顺序存储到一个数组中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07150510"/>
      </p:ext>
    </p:extLst>
  </p:cSld>
  <p:clrMapOvr>
    <a:masterClrMapping/>
  </p:clrMapOvr>
  <p:transition spd="med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CN" altLang="zh-CN" dirty="0"/>
              <a:t>对于一个高精度正整数，接收与存储的程序段如下：</a:t>
            </a:r>
          </a:p>
          <a:p>
            <a:pPr latinLnBrk="1"/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i="1" dirty="0"/>
              <a:t>a</a:t>
            </a:r>
            <a:r>
              <a:rPr lang="en-US" altLang="zh-CN" dirty="0"/>
              <a:t>[100]={0};           // </a:t>
            </a:r>
            <a:r>
              <a:rPr lang="zh-CN" altLang="zh-CN" dirty="0"/>
              <a:t>数组</a:t>
            </a:r>
            <a:r>
              <a:rPr lang="en-US" altLang="zh-CN" i="1" dirty="0"/>
              <a:t>a</a:t>
            </a:r>
            <a:r>
              <a:rPr lang="zh-CN" altLang="zh-CN" dirty="0"/>
              <a:t>用来按位存放高精度正整数，初值全为</a:t>
            </a:r>
            <a:r>
              <a:rPr lang="en-US" altLang="zh-CN" dirty="0"/>
              <a:t>0</a:t>
            </a:r>
            <a:endParaRPr lang="zh-CN" altLang="zh-CN" dirty="0"/>
          </a:p>
          <a:p>
            <a:pPr latinLnBrk="1"/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i="1" dirty="0"/>
              <a:t>n</a:t>
            </a:r>
            <a:r>
              <a:rPr lang="en-US" altLang="zh-CN" dirty="0"/>
              <a:t>;                  // </a:t>
            </a:r>
            <a:r>
              <a:rPr lang="en-US" altLang="zh-CN" i="1" dirty="0"/>
              <a:t>n</a:t>
            </a:r>
            <a:r>
              <a:rPr lang="zh-CN" altLang="zh-CN" dirty="0"/>
              <a:t>用来存放高精度正整数的位数</a:t>
            </a:r>
          </a:p>
          <a:p>
            <a:pPr latinLnBrk="1"/>
            <a:r>
              <a:rPr lang="en-US" altLang="zh-CN" dirty="0"/>
              <a:t>	string </a:t>
            </a:r>
            <a:r>
              <a:rPr lang="en-US" altLang="zh-CN" i="1" dirty="0"/>
              <a:t>s</a:t>
            </a:r>
            <a:r>
              <a:rPr lang="en-US" altLang="zh-CN" dirty="0"/>
              <a:t>;                // </a:t>
            </a:r>
            <a:r>
              <a:rPr lang="zh-CN" altLang="zh-CN" dirty="0"/>
              <a:t>字符串</a:t>
            </a:r>
            <a:r>
              <a:rPr lang="en-US" altLang="zh-CN" i="1" dirty="0"/>
              <a:t>s</a:t>
            </a:r>
            <a:r>
              <a:rPr lang="zh-CN" altLang="zh-CN" dirty="0"/>
              <a:t>用来接收数据</a:t>
            </a:r>
          </a:p>
          <a:p>
            <a:pPr latinLnBrk="1"/>
            <a:r>
              <a:rPr lang="en-US" altLang="zh-CN" dirty="0"/>
              <a:t>	</a:t>
            </a:r>
            <a:r>
              <a:rPr lang="en-US" altLang="zh-CN" dirty="0" err="1"/>
              <a:t>cin</a:t>
            </a:r>
            <a:r>
              <a:rPr lang="en-US" altLang="zh-CN" dirty="0"/>
              <a:t>&gt;&gt;</a:t>
            </a:r>
            <a:r>
              <a:rPr lang="en-US" altLang="zh-CN" i="1" dirty="0"/>
              <a:t>s</a:t>
            </a:r>
            <a:r>
              <a:rPr lang="en-US" altLang="zh-CN" dirty="0"/>
              <a:t>;                //</a:t>
            </a:r>
            <a:r>
              <a:rPr lang="zh-CN" altLang="zh-CN" dirty="0"/>
              <a:t>输入数串</a:t>
            </a:r>
          </a:p>
          <a:p>
            <a:pPr latinLnBrk="1"/>
            <a:r>
              <a:rPr lang="en-US" altLang="zh-CN" dirty="0"/>
              <a:t>    </a:t>
            </a:r>
            <a:r>
              <a:rPr lang="en-US" altLang="zh-CN" i="1" dirty="0"/>
              <a:t>n=</a:t>
            </a:r>
            <a:r>
              <a:rPr lang="en-US" altLang="zh-CN" i="1" dirty="0" err="1"/>
              <a:t>s.length</a:t>
            </a:r>
            <a:r>
              <a:rPr lang="en-US" altLang="zh-CN" dirty="0"/>
              <a:t>();             //</a:t>
            </a:r>
            <a:r>
              <a:rPr lang="zh-CN" altLang="zh-CN" dirty="0"/>
              <a:t>计算位长</a:t>
            </a:r>
          </a:p>
          <a:p>
            <a:pPr latinLnBrk="1"/>
            <a:r>
              <a:rPr lang="en-US" altLang="zh-CN" dirty="0"/>
              <a:t> 	for (</a:t>
            </a:r>
            <a:r>
              <a:rPr lang="en-US" altLang="zh-CN" i="1" dirty="0" err="1"/>
              <a:t>i</a:t>
            </a:r>
            <a:r>
              <a:rPr lang="en-US" altLang="zh-CN" dirty="0"/>
              <a:t>=0;</a:t>
            </a:r>
            <a:r>
              <a:rPr lang="en-US" altLang="zh-CN" i="1" dirty="0"/>
              <a:t> </a:t>
            </a:r>
            <a:r>
              <a:rPr lang="en-US" altLang="zh-CN" i="1" dirty="0" err="1"/>
              <a:t>i</a:t>
            </a:r>
            <a:r>
              <a:rPr lang="en-US" altLang="zh-CN" i="1" dirty="0"/>
              <a:t>&lt;n</a:t>
            </a:r>
            <a:r>
              <a:rPr lang="en-US" altLang="zh-CN" dirty="0"/>
              <a:t>; </a:t>
            </a:r>
            <a:r>
              <a:rPr lang="en-US" altLang="zh-CN" i="1" dirty="0" err="1"/>
              <a:t>i</a:t>
            </a:r>
            <a:r>
              <a:rPr lang="en-US" altLang="zh-CN" dirty="0"/>
              <a:t>++)  </a:t>
            </a:r>
            <a:r>
              <a:rPr lang="en-US" altLang="zh-CN" dirty="0" smtClean="0"/>
              <a:t> </a:t>
            </a:r>
            <a:r>
              <a:rPr lang="en-US" altLang="zh-CN" dirty="0"/>
              <a:t>// </a:t>
            </a:r>
            <a:r>
              <a:rPr lang="zh-CN" altLang="zh-CN" dirty="0"/>
              <a:t>数组</a:t>
            </a:r>
            <a:r>
              <a:rPr lang="en-US" altLang="zh-CN" i="1" dirty="0"/>
              <a:t>a</a:t>
            </a:r>
            <a:r>
              <a:rPr lang="zh-CN" altLang="zh-CN" dirty="0"/>
              <a:t>从右向左，按位存储高精度正整数</a:t>
            </a:r>
          </a:p>
          <a:p>
            <a:r>
              <a:rPr lang="en-US" altLang="zh-CN" dirty="0"/>
              <a:t>	  </a:t>
            </a:r>
            <a:r>
              <a:rPr lang="en-US" altLang="zh-CN" i="1" dirty="0"/>
              <a:t> 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]=</a:t>
            </a:r>
            <a:r>
              <a:rPr lang="en-US" altLang="zh-CN" i="1" dirty="0"/>
              <a:t>s</a:t>
            </a:r>
            <a:r>
              <a:rPr lang="en-US" altLang="zh-CN" dirty="0"/>
              <a:t>[</a:t>
            </a:r>
            <a:r>
              <a:rPr lang="en-US" altLang="zh-CN" i="1" dirty="0"/>
              <a:t>n-i</a:t>
            </a:r>
            <a:r>
              <a:rPr lang="en-US" altLang="zh-CN" dirty="0"/>
              <a:t>-1]-'0';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3549921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高精度数的基本运算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高精度数的基本运算包括</a:t>
            </a:r>
            <a:r>
              <a:rPr lang="en-US" altLang="zh-CN" dirty="0"/>
              <a:t>‘+’</a:t>
            </a:r>
            <a:r>
              <a:rPr lang="zh-CN" altLang="zh-CN" dirty="0"/>
              <a:t>、</a:t>
            </a:r>
            <a:r>
              <a:rPr lang="en-US" altLang="zh-CN" dirty="0"/>
              <a:t>‘-’</a:t>
            </a:r>
            <a:r>
              <a:rPr lang="zh-CN" altLang="zh-CN" dirty="0"/>
              <a:t>、</a:t>
            </a:r>
            <a:r>
              <a:rPr lang="en-US" altLang="zh-CN" dirty="0"/>
              <a:t>‘*’</a:t>
            </a:r>
            <a:r>
              <a:rPr lang="zh-CN" altLang="zh-CN" dirty="0"/>
              <a:t>、</a:t>
            </a:r>
            <a:r>
              <a:rPr lang="en-US" altLang="zh-CN" dirty="0"/>
              <a:t>‘/’</a:t>
            </a:r>
            <a:r>
              <a:rPr lang="zh-CN" altLang="zh-CN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0126516"/>
      </p:ext>
    </p:extLst>
  </p:cSld>
  <p:clrMapOvr>
    <a:masterClrMapping/>
  </p:clrMapOvr>
  <p:transition spd="med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高精度数的加减运算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/>
              <a:t>高精度数最基本的运算是加和减。和算术的加减规则一样，程序中高精度数的加运算要考虑进位处理，高精度数的减运算则要考虑借位处理。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412578243"/>
      </p:ext>
    </p:extLst>
  </p:cSld>
  <p:clrMapOvr>
    <a:masterClrMapping/>
  </p:clrMapOvr>
  <p:transition spd="med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CN" altLang="zh-CN" dirty="0"/>
              <a:t>求两个非负的高精度整数</a:t>
            </a:r>
            <a:r>
              <a:rPr lang="en-US" altLang="zh-CN" i="1" dirty="0"/>
              <a:t>x</a:t>
            </a:r>
            <a:r>
              <a:rPr lang="zh-CN" altLang="zh-CN" dirty="0"/>
              <a:t>和</a:t>
            </a:r>
            <a:r>
              <a:rPr lang="en-US" altLang="zh-CN" i="1" dirty="0"/>
              <a:t>y</a:t>
            </a:r>
            <a:r>
              <a:rPr lang="zh-CN" altLang="zh-CN" dirty="0"/>
              <a:t>相加的和。</a:t>
            </a:r>
            <a:r>
              <a:rPr lang="en-US" altLang="zh-CN" i="1" dirty="0"/>
              <a:t>x</a:t>
            </a:r>
            <a:r>
              <a:rPr lang="zh-CN" altLang="zh-CN" dirty="0"/>
              <a:t>和</a:t>
            </a:r>
            <a:r>
              <a:rPr lang="en-US" altLang="zh-CN" i="1" dirty="0"/>
              <a:t>y</a:t>
            </a:r>
            <a:r>
              <a:rPr lang="zh-CN" altLang="zh-CN" dirty="0"/>
              <a:t>按如上的形式存储在数组</a:t>
            </a:r>
            <a:r>
              <a:rPr lang="en-US" altLang="zh-CN" i="1" dirty="0"/>
              <a:t>a</a:t>
            </a:r>
            <a:r>
              <a:rPr lang="zh-CN" altLang="zh-CN" dirty="0"/>
              <a:t>和数组</a:t>
            </a:r>
            <a:r>
              <a:rPr lang="en-US" altLang="zh-CN" i="1" dirty="0"/>
              <a:t>b</a:t>
            </a:r>
            <a:r>
              <a:rPr lang="zh-CN" altLang="zh-CN" dirty="0"/>
              <a:t>中，</a:t>
            </a:r>
            <a:r>
              <a:rPr lang="en-US" altLang="zh-CN" i="1" dirty="0"/>
              <a:t>n</a:t>
            </a:r>
            <a:r>
              <a:rPr lang="en-US" altLang="zh-CN" dirty="0"/>
              <a:t>1</a:t>
            </a:r>
            <a:r>
              <a:rPr lang="zh-CN" altLang="zh-CN" dirty="0"/>
              <a:t>为</a:t>
            </a:r>
            <a:r>
              <a:rPr lang="en-US" altLang="zh-CN" i="1" dirty="0"/>
              <a:t>x</a:t>
            </a:r>
            <a:r>
              <a:rPr lang="zh-CN" altLang="zh-CN" dirty="0"/>
              <a:t>的位数，</a:t>
            </a:r>
            <a:r>
              <a:rPr lang="en-US" altLang="zh-CN" i="1" dirty="0"/>
              <a:t>n</a:t>
            </a:r>
            <a:r>
              <a:rPr lang="en-US" altLang="zh-CN" dirty="0"/>
              <a:t>2</a:t>
            </a:r>
            <a:r>
              <a:rPr lang="zh-CN" altLang="zh-CN" dirty="0"/>
              <a:t>为</a:t>
            </a:r>
            <a:r>
              <a:rPr lang="en-US" altLang="zh-CN" i="1" dirty="0"/>
              <a:t>y</a:t>
            </a:r>
            <a:r>
              <a:rPr lang="zh-CN" altLang="zh-CN" dirty="0"/>
              <a:t>的位数，程序段如下：</a:t>
            </a:r>
          </a:p>
          <a:p>
            <a:pPr latinLnBrk="1"/>
            <a:r>
              <a:rPr lang="en-US" altLang="zh-CN" dirty="0"/>
              <a:t>for (</a:t>
            </a:r>
            <a:r>
              <a:rPr lang="en-US" altLang="zh-CN" i="1" dirty="0" err="1"/>
              <a:t>i</a:t>
            </a:r>
            <a:r>
              <a:rPr lang="en-US" altLang="zh-CN" dirty="0"/>
              <a:t>=0;</a:t>
            </a:r>
            <a:r>
              <a:rPr lang="en-US" altLang="zh-CN" i="1" dirty="0"/>
              <a:t> </a:t>
            </a:r>
            <a:r>
              <a:rPr lang="en-US" altLang="zh-CN" i="1" dirty="0" err="1"/>
              <a:t>i</a:t>
            </a:r>
            <a:r>
              <a:rPr lang="en-US" altLang="zh-CN" dirty="0"/>
              <a:t>&lt;( </a:t>
            </a:r>
            <a:r>
              <a:rPr lang="en-US" altLang="zh-CN" i="1" dirty="0"/>
              <a:t>n</a:t>
            </a:r>
            <a:r>
              <a:rPr lang="en-US" altLang="zh-CN" dirty="0"/>
              <a:t>1&gt;</a:t>
            </a:r>
            <a:r>
              <a:rPr lang="en-US" altLang="zh-CN" i="1" dirty="0"/>
              <a:t>n</a:t>
            </a:r>
            <a:r>
              <a:rPr lang="en-US" altLang="zh-CN" dirty="0"/>
              <a:t>2 ? </a:t>
            </a:r>
            <a:r>
              <a:rPr lang="en-US" altLang="zh-CN" i="1" dirty="0"/>
              <a:t>n</a:t>
            </a:r>
            <a:r>
              <a:rPr lang="en-US" altLang="zh-CN" dirty="0"/>
              <a:t>1 : </a:t>
            </a:r>
            <a:r>
              <a:rPr lang="en-US" altLang="zh-CN" i="1" dirty="0"/>
              <a:t>n</a:t>
            </a:r>
            <a:r>
              <a:rPr lang="en-US" altLang="zh-CN" dirty="0"/>
              <a:t>2 ); </a:t>
            </a:r>
            <a:r>
              <a:rPr lang="en-US" altLang="zh-CN" i="1" dirty="0" err="1"/>
              <a:t>i</a:t>
            </a:r>
            <a:r>
              <a:rPr lang="en-US" altLang="zh-CN" dirty="0"/>
              <a:t>++ ){  //</a:t>
            </a:r>
            <a:r>
              <a:rPr lang="zh-CN" altLang="zh-CN" dirty="0"/>
              <a:t>进行</a:t>
            </a:r>
            <a:r>
              <a:rPr lang="en-US" altLang="zh-CN" dirty="0"/>
              <a:t>max{n1, n2}</a:t>
            </a:r>
            <a:r>
              <a:rPr lang="zh-CN" altLang="zh-CN" dirty="0"/>
              <a:t>位加法</a:t>
            </a:r>
          </a:p>
          <a:p>
            <a:pPr latinLnBrk="1"/>
            <a:r>
              <a:rPr lang="en-US" altLang="zh-CN" dirty="0"/>
              <a:t>		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]=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]+</a:t>
            </a:r>
            <a:r>
              <a:rPr lang="en-US" altLang="zh-CN" i="1" dirty="0"/>
              <a:t>b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];                  //</a:t>
            </a:r>
            <a:r>
              <a:rPr lang="zh-CN" altLang="zh-CN" dirty="0"/>
              <a:t>逐位相加</a:t>
            </a:r>
            <a:r>
              <a:rPr lang="en-US" altLang="zh-CN" dirty="0"/>
              <a:t>       </a:t>
            </a:r>
            <a:endParaRPr lang="zh-CN" altLang="zh-CN" dirty="0"/>
          </a:p>
          <a:p>
            <a:pPr latinLnBrk="1"/>
            <a:r>
              <a:rPr lang="en-US" altLang="zh-CN" dirty="0"/>
              <a:t>		if (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]&gt;9) {                 // </a:t>
            </a:r>
            <a:r>
              <a:rPr lang="zh-CN" altLang="zh-CN" dirty="0"/>
              <a:t>进位处理</a:t>
            </a:r>
          </a:p>
          <a:p>
            <a:pPr latinLnBrk="1"/>
            <a:r>
              <a:rPr lang="en-US" altLang="zh-CN" dirty="0"/>
              <a:t>			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]=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]-10;</a:t>
            </a:r>
            <a:endParaRPr lang="zh-CN" altLang="zh-CN" dirty="0"/>
          </a:p>
          <a:p>
            <a:pPr latinLnBrk="1"/>
            <a:r>
              <a:rPr lang="en-US" altLang="zh-CN" dirty="0"/>
              <a:t>			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/>
              <a:t>i</a:t>
            </a:r>
            <a:r>
              <a:rPr lang="en-US" altLang="zh-CN" dirty="0"/>
              <a:t>+1]++;</a:t>
            </a:r>
            <a:endParaRPr lang="zh-CN" altLang="zh-CN" dirty="0"/>
          </a:p>
          <a:p>
            <a:pPr latinLnBrk="1"/>
            <a:r>
              <a:rPr lang="en-US" altLang="zh-CN" dirty="0"/>
              <a:t>		}</a:t>
            </a:r>
            <a:endParaRPr lang="zh-CN" altLang="zh-CN" dirty="0"/>
          </a:p>
          <a:p>
            <a:r>
              <a:rPr lang="en-US" altLang="zh-CN" dirty="0"/>
              <a:t>	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9695715"/>
      </p:ext>
    </p:extLst>
  </p:cSld>
  <p:clrMapOvr>
    <a:masterClrMapping/>
  </p:clrMapOvr>
  <p:transition spd="med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CN" altLang="zh-CN" dirty="0"/>
              <a:t>求两个高精度正整数</a:t>
            </a:r>
            <a:r>
              <a:rPr lang="en-US" altLang="zh-CN" i="1" dirty="0"/>
              <a:t>x</a:t>
            </a:r>
            <a:r>
              <a:rPr lang="zh-CN" altLang="zh-CN" dirty="0"/>
              <a:t>和</a:t>
            </a:r>
            <a:r>
              <a:rPr lang="en-US" altLang="zh-CN" i="1" dirty="0"/>
              <a:t>y</a:t>
            </a:r>
            <a:r>
              <a:rPr lang="zh-CN" altLang="zh-CN" dirty="0"/>
              <a:t>（</a:t>
            </a:r>
            <a:r>
              <a:rPr lang="en-US" altLang="zh-CN" i="1" dirty="0"/>
              <a:t>x&gt;y</a:t>
            </a:r>
            <a:r>
              <a:rPr lang="zh-CN" altLang="zh-CN" dirty="0"/>
              <a:t>）相减的差。</a:t>
            </a:r>
            <a:r>
              <a:rPr lang="en-US" altLang="zh-CN" i="1" dirty="0"/>
              <a:t>x</a:t>
            </a:r>
            <a:r>
              <a:rPr lang="zh-CN" altLang="zh-CN" dirty="0"/>
              <a:t>和</a:t>
            </a:r>
            <a:r>
              <a:rPr lang="en-US" altLang="zh-CN" i="1" dirty="0"/>
              <a:t>y</a:t>
            </a:r>
            <a:r>
              <a:rPr lang="zh-CN" altLang="zh-CN" dirty="0"/>
              <a:t>按如上的形式存储在数组</a:t>
            </a:r>
            <a:r>
              <a:rPr lang="en-US" altLang="zh-CN" i="1" dirty="0"/>
              <a:t>a</a:t>
            </a:r>
            <a:r>
              <a:rPr lang="zh-CN" altLang="zh-CN" dirty="0"/>
              <a:t>和数组</a:t>
            </a:r>
            <a:r>
              <a:rPr lang="en-US" altLang="zh-CN" i="1" dirty="0"/>
              <a:t>b</a:t>
            </a:r>
            <a:r>
              <a:rPr lang="zh-CN" altLang="zh-CN" dirty="0"/>
              <a:t>中，</a:t>
            </a:r>
            <a:r>
              <a:rPr lang="en-US" altLang="zh-CN" i="1" dirty="0"/>
              <a:t>n</a:t>
            </a:r>
            <a:r>
              <a:rPr lang="zh-CN" altLang="zh-CN" dirty="0"/>
              <a:t>为</a:t>
            </a:r>
            <a:r>
              <a:rPr lang="en-US" altLang="zh-CN" i="1" dirty="0"/>
              <a:t>x</a:t>
            </a:r>
            <a:r>
              <a:rPr lang="zh-CN" altLang="zh-CN" dirty="0"/>
              <a:t>的位数。若</a:t>
            </a:r>
            <a:r>
              <a:rPr lang="en-US" altLang="zh-CN" dirty="0"/>
              <a:t>(</a:t>
            </a:r>
            <a:r>
              <a:rPr lang="en-US" altLang="zh-CN" i="1" dirty="0"/>
              <a:t>x&lt;y</a:t>
            </a:r>
            <a:r>
              <a:rPr lang="en-US" altLang="zh-CN" dirty="0"/>
              <a:t>)</a:t>
            </a:r>
            <a:r>
              <a:rPr lang="zh-CN" altLang="zh-CN" dirty="0"/>
              <a:t>，则</a:t>
            </a:r>
            <a:r>
              <a:rPr lang="en-US" altLang="zh-CN" i="1" dirty="0"/>
              <a:t>a</a:t>
            </a:r>
            <a:r>
              <a:rPr lang="zh-CN" altLang="zh-CN" dirty="0"/>
              <a:t>和</a:t>
            </a:r>
            <a:r>
              <a:rPr lang="en-US" altLang="zh-CN" i="1" dirty="0"/>
              <a:t>b</a:t>
            </a:r>
            <a:r>
              <a:rPr lang="zh-CN" altLang="zh-CN" dirty="0"/>
              <a:t>对换，相减后的差取负。数组</a:t>
            </a:r>
            <a:r>
              <a:rPr lang="en-US" altLang="zh-CN" i="1" dirty="0"/>
              <a:t>a</a:t>
            </a:r>
            <a:r>
              <a:rPr lang="zh-CN" altLang="zh-CN" dirty="0"/>
              <a:t>和数组</a:t>
            </a:r>
            <a:r>
              <a:rPr lang="en-US" altLang="zh-CN" i="1" dirty="0"/>
              <a:t>b</a:t>
            </a:r>
            <a:r>
              <a:rPr lang="zh-CN" altLang="zh-CN" dirty="0"/>
              <a:t>相减的程序段如下：</a:t>
            </a:r>
          </a:p>
          <a:p>
            <a:pPr latinLnBrk="1"/>
            <a:r>
              <a:rPr lang="en-US" altLang="zh-CN" dirty="0"/>
              <a:t>for (</a:t>
            </a:r>
            <a:r>
              <a:rPr lang="en-US" altLang="zh-CN" i="1" dirty="0" err="1"/>
              <a:t>i</a:t>
            </a:r>
            <a:r>
              <a:rPr lang="en-US" altLang="zh-CN" dirty="0"/>
              <a:t>=0; </a:t>
            </a:r>
            <a:r>
              <a:rPr lang="en-US" altLang="zh-CN" i="1" dirty="0" err="1"/>
              <a:t>i</a:t>
            </a:r>
            <a:r>
              <a:rPr lang="en-US" altLang="zh-CN" i="1" dirty="0"/>
              <a:t>&lt;n</a:t>
            </a:r>
            <a:r>
              <a:rPr lang="en-US" altLang="zh-CN" dirty="0"/>
              <a:t>; </a:t>
            </a:r>
            <a:r>
              <a:rPr lang="en-US" altLang="zh-CN" i="1" dirty="0" err="1"/>
              <a:t>i</a:t>
            </a:r>
            <a:r>
              <a:rPr lang="en-US" altLang="zh-CN" dirty="0"/>
              <a:t>++) {</a:t>
            </a:r>
            <a:endParaRPr lang="zh-CN" altLang="zh-CN" dirty="0"/>
          </a:p>
          <a:p>
            <a:pPr latinLnBrk="1"/>
            <a:r>
              <a:rPr lang="en-US" altLang="zh-CN" dirty="0"/>
              <a:t>	 if (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]&gt;=</a:t>
            </a:r>
            <a:r>
              <a:rPr lang="en-US" altLang="zh-CN" i="1" dirty="0"/>
              <a:t>b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]) 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]=</a:t>
            </a:r>
            <a:r>
              <a:rPr lang="en-US" altLang="zh-CN" i="1" dirty="0"/>
              <a:t> 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]-</a:t>
            </a:r>
            <a:r>
              <a:rPr lang="en-US" altLang="zh-CN" i="1" dirty="0"/>
              <a:t>b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];   //</a:t>
            </a:r>
            <a:r>
              <a:rPr lang="zh-CN" altLang="zh-CN" dirty="0"/>
              <a:t>若对应位够减，则直接相减，否则借位相减</a:t>
            </a:r>
          </a:p>
          <a:p>
            <a:pPr latinLnBrk="1"/>
            <a:r>
              <a:rPr lang="en-US" altLang="zh-CN" dirty="0"/>
              <a:t>	  else { 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]=</a:t>
            </a:r>
            <a:r>
              <a:rPr lang="en-US" altLang="zh-CN" i="1" dirty="0"/>
              <a:t> 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]+10-</a:t>
            </a:r>
            <a:r>
              <a:rPr lang="en-US" altLang="zh-CN" i="1" dirty="0"/>
              <a:t>b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];   </a:t>
            </a:r>
            <a:endParaRPr lang="zh-CN" altLang="zh-CN" dirty="0"/>
          </a:p>
          <a:p>
            <a:pPr latinLnBrk="1"/>
            <a:r>
              <a:rPr lang="en-US" altLang="zh-CN" dirty="0"/>
              <a:t>		  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/>
              <a:t>i</a:t>
            </a:r>
            <a:r>
              <a:rPr lang="en-US" altLang="zh-CN" dirty="0"/>
              <a:t>+1]--;</a:t>
            </a:r>
            <a:endParaRPr lang="zh-CN" altLang="zh-CN" dirty="0"/>
          </a:p>
          <a:p>
            <a:pPr latinLnBrk="1"/>
            <a:r>
              <a:rPr lang="en-US" altLang="zh-CN" dirty="0"/>
              <a:t>	     }</a:t>
            </a:r>
            <a:endParaRPr lang="zh-CN" altLang="zh-CN" dirty="0"/>
          </a:p>
          <a:p>
            <a:r>
              <a:rPr lang="en-US" altLang="zh-CN" dirty="0"/>
              <a:t>   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5905679"/>
      </p:ext>
    </p:extLst>
  </p:cSld>
  <p:clrMapOvr>
    <a:masterClrMapping/>
  </p:clrMapOvr>
  <p:transition spd="med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高精度数的乘除运算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CN" altLang="zh-CN" dirty="0"/>
              <a:t>在高精度数的加减运算的基础上，可以实现高精度数的乘运算和除运算。</a:t>
            </a:r>
          </a:p>
          <a:p>
            <a:pPr latinLnBrk="1"/>
            <a:r>
              <a:rPr lang="zh-CN" altLang="zh-CN" dirty="0"/>
              <a:t>进行高精度数的乘法运算，首先要确定积的位数。设两个高精度正整数</a:t>
            </a:r>
            <a:r>
              <a:rPr lang="en-US" altLang="zh-CN" i="1" dirty="0"/>
              <a:t>a</a:t>
            </a:r>
            <a:r>
              <a:rPr lang="zh-CN" altLang="zh-CN" dirty="0"/>
              <a:t>和</a:t>
            </a:r>
            <a:r>
              <a:rPr lang="en-US" altLang="zh-CN" i="1" dirty="0"/>
              <a:t>b</a:t>
            </a:r>
            <a:r>
              <a:rPr lang="zh-CN" altLang="zh-CN" dirty="0"/>
              <a:t>，</a:t>
            </a:r>
            <a:r>
              <a:rPr lang="en-US" altLang="zh-CN" i="1" dirty="0"/>
              <a:t>LA</a:t>
            </a:r>
            <a:r>
              <a:rPr lang="zh-CN" altLang="zh-CN" dirty="0"/>
              <a:t>为</a:t>
            </a:r>
            <a:r>
              <a:rPr lang="en-US" altLang="zh-CN" i="1" dirty="0"/>
              <a:t>a</a:t>
            </a:r>
            <a:r>
              <a:rPr lang="zh-CN" altLang="zh-CN" dirty="0"/>
              <a:t>的位数，</a:t>
            </a:r>
            <a:r>
              <a:rPr lang="en-US" altLang="zh-CN" i="1" dirty="0"/>
              <a:t>LB</a:t>
            </a:r>
            <a:r>
              <a:rPr lang="zh-CN" altLang="zh-CN" dirty="0"/>
              <a:t>为</a:t>
            </a:r>
            <a:r>
              <a:rPr lang="en-US" altLang="zh-CN" i="1" dirty="0"/>
              <a:t>b</a:t>
            </a:r>
            <a:r>
              <a:rPr lang="zh-CN" altLang="zh-CN" dirty="0"/>
              <a:t>的位数。</a:t>
            </a:r>
            <a:r>
              <a:rPr lang="en-US" altLang="zh-CN" i="1" dirty="0"/>
              <a:t>a</a:t>
            </a:r>
            <a:r>
              <a:rPr lang="zh-CN" altLang="zh-CN" dirty="0"/>
              <a:t>和</a:t>
            </a:r>
            <a:r>
              <a:rPr lang="en-US" altLang="zh-CN" i="1" dirty="0"/>
              <a:t>b</a:t>
            </a:r>
            <a:r>
              <a:rPr lang="zh-CN" altLang="zh-CN" dirty="0"/>
              <a:t>乘积的位数至少为</a:t>
            </a:r>
            <a:r>
              <a:rPr lang="en-US" altLang="zh-CN" i="1" dirty="0"/>
              <a:t>LA+LB</a:t>
            </a:r>
            <a:r>
              <a:rPr lang="en-US" altLang="zh-CN" dirty="0"/>
              <a:t>-1</a:t>
            </a:r>
            <a:r>
              <a:rPr lang="zh-CN" altLang="zh-CN" dirty="0"/>
              <a:t>，若乘后的第</a:t>
            </a:r>
            <a:r>
              <a:rPr lang="en-US" altLang="zh-CN" i="1" dirty="0"/>
              <a:t>LA+LB</a:t>
            </a:r>
            <a:r>
              <a:rPr lang="en-US" altLang="zh-CN" dirty="0"/>
              <a:t>-1</a:t>
            </a:r>
            <a:r>
              <a:rPr lang="zh-CN" altLang="zh-CN" dirty="0"/>
              <a:t>位有进位，则乘积位数为</a:t>
            </a:r>
            <a:r>
              <a:rPr lang="en-US" altLang="zh-CN" i="1" dirty="0"/>
              <a:t>LA+LB</a:t>
            </a:r>
            <a:r>
              <a:rPr lang="zh-CN" altLang="zh-CN" dirty="0"/>
              <a:t>。所以，高精度正整数</a:t>
            </a:r>
            <a:r>
              <a:rPr lang="en-US" altLang="zh-CN" i="1" dirty="0"/>
              <a:t>a</a:t>
            </a:r>
            <a:r>
              <a:rPr lang="zh-CN" altLang="zh-CN" dirty="0"/>
              <a:t>和</a:t>
            </a:r>
            <a:r>
              <a:rPr lang="en-US" altLang="zh-CN" i="1" dirty="0"/>
              <a:t>b</a:t>
            </a:r>
            <a:r>
              <a:rPr lang="zh-CN" altLang="zh-CN" dirty="0"/>
              <a:t>的乘积的位数上限为</a:t>
            </a:r>
            <a:r>
              <a:rPr lang="en-US" altLang="zh-CN" i="1" dirty="0"/>
              <a:t>LA+LB</a:t>
            </a:r>
            <a:r>
              <a:rPr lang="zh-CN" altLang="zh-CN" dirty="0"/>
              <a:t>。</a:t>
            </a:r>
          </a:p>
          <a:p>
            <a:r>
              <a:rPr lang="zh-CN" altLang="zh-CN" dirty="0"/>
              <a:t>高精度数乘运算的算法思想和算术的乘法规则一样：首先计算被乘数与乘数的每位数字的乘积，其中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</a:t>
            </a:r>
            <a:r>
              <a:rPr lang="zh-CN" altLang="zh-CN" dirty="0"/>
              <a:t>乘</a:t>
            </a:r>
            <a:r>
              <a:rPr lang="en-US" altLang="zh-CN" i="1" dirty="0"/>
              <a:t>b</a:t>
            </a:r>
            <a:r>
              <a:rPr lang="en-US" altLang="zh-CN" dirty="0"/>
              <a:t>[</a:t>
            </a:r>
            <a:r>
              <a:rPr lang="en-US" altLang="zh-CN" i="1" dirty="0"/>
              <a:t>j</a:t>
            </a:r>
            <a:r>
              <a:rPr lang="en-US" altLang="zh-CN" dirty="0"/>
              <a:t>]</a:t>
            </a:r>
            <a:r>
              <a:rPr lang="zh-CN" altLang="zh-CN" dirty="0"/>
              <a:t>的积累加到数组</a:t>
            </a:r>
            <a:r>
              <a:rPr lang="en-US" altLang="zh-CN" i="1" dirty="0"/>
              <a:t>c</a:t>
            </a:r>
            <a:r>
              <a:rPr lang="en-US" altLang="zh-CN" dirty="0"/>
              <a:t>[</a:t>
            </a:r>
            <a:r>
              <a:rPr lang="en-US" altLang="zh-CN" i="1" dirty="0" err="1"/>
              <a:t>i+j</a:t>
            </a:r>
            <a:r>
              <a:rPr lang="en-US" altLang="zh-CN" dirty="0"/>
              <a:t>]</a:t>
            </a:r>
            <a:r>
              <a:rPr lang="zh-CN" altLang="zh-CN" dirty="0"/>
              <a:t>上，然后对累加结果</a:t>
            </a:r>
            <a:r>
              <a:rPr lang="en-US" altLang="zh-CN" i="1" dirty="0"/>
              <a:t>c</a:t>
            </a:r>
            <a:r>
              <a:rPr lang="zh-CN" altLang="zh-CN" dirty="0"/>
              <a:t>作一次性进位。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6755567"/>
      </p:ext>
    </p:extLst>
  </p:cSld>
  <p:clrMapOvr>
    <a:masterClrMapping/>
  </p:clrMapOvr>
  <p:transition spd="med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atinLnBrk="1"/>
            <a:r>
              <a:rPr lang="en-US" altLang="zh-CN" dirty="0" smtClean="0"/>
              <a:t>for </a:t>
            </a:r>
            <a:r>
              <a:rPr lang="en-US" altLang="zh-CN" dirty="0"/>
              <a:t>(</a:t>
            </a:r>
            <a:r>
              <a:rPr lang="en-US" altLang="zh-CN" i="1" dirty="0" err="1"/>
              <a:t>i</a:t>
            </a:r>
            <a:r>
              <a:rPr lang="en-US" altLang="zh-CN" dirty="0"/>
              <a:t>=0; </a:t>
            </a:r>
            <a:r>
              <a:rPr lang="en-US" altLang="zh-CN" i="1" dirty="0" err="1"/>
              <a:t>i</a:t>
            </a:r>
            <a:r>
              <a:rPr lang="en-US" altLang="zh-CN" dirty="0"/>
              <a:t>&lt;=</a:t>
            </a:r>
            <a:r>
              <a:rPr lang="en-US" altLang="zh-CN" i="1" dirty="0"/>
              <a:t>LA</a:t>
            </a:r>
            <a:r>
              <a:rPr lang="en-US" altLang="zh-CN" dirty="0"/>
              <a:t>-1; </a:t>
            </a:r>
            <a:r>
              <a:rPr lang="en-US" altLang="zh-CN" i="1" dirty="0" err="1"/>
              <a:t>i</a:t>
            </a:r>
            <a:r>
              <a:rPr lang="en-US" altLang="zh-CN" dirty="0"/>
              <a:t>++) //</a:t>
            </a:r>
            <a:r>
              <a:rPr lang="zh-CN" altLang="zh-CN" dirty="0"/>
              <a:t>被乘数</a:t>
            </a:r>
            <a:r>
              <a:rPr lang="en-US" altLang="zh-CN" i="1" dirty="0"/>
              <a:t>a</a:t>
            </a:r>
            <a:r>
              <a:rPr lang="zh-CN" altLang="zh-CN" dirty="0"/>
              <a:t>与乘数</a:t>
            </a:r>
            <a:r>
              <a:rPr lang="en-US" altLang="zh-CN" i="1" dirty="0"/>
              <a:t>b</a:t>
            </a:r>
            <a:r>
              <a:rPr lang="zh-CN" altLang="zh-CN" dirty="0"/>
              <a:t>的每位数字的乘积累加到积数组</a:t>
            </a:r>
            <a:r>
              <a:rPr lang="en-US" altLang="zh-CN" i="1" dirty="0"/>
              <a:t>c</a:t>
            </a:r>
            <a:r>
              <a:rPr lang="zh-CN" altLang="zh-CN" dirty="0"/>
              <a:t>的对应位上</a:t>
            </a:r>
          </a:p>
          <a:p>
            <a:pPr latinLnBrk="1"/>
            <a:r>
              <a:rPr lang="en-US" altLang="zh-CN" dirty="0"/>
              <a:t>for (</a:t>
            </a:r>
            <a:r>
              <a:rPr lang="en-US" altLang="zh-CN" i="1" dirty="0"/>
              <a:t>j</a:t>
            </a:r>
            <a:r>
              <a:rPr lang="en-US" altLang="zh-CN" dirty="0"/>
              <a:t>=0; </a:t>
            </a:r>
            <a:r>
              <a:rPr lang="en-US" altLang="zh-CN" i="1" dirty="0"/>
              <a:t>j</a:t>
            </a:r>
            <a:r>
              <a:rPr lang="en-US" altLang="zh-CN" dirty="0"/>
              <a:t>&lt;=</a:t>
            </a:r>
            <a:r>
              <a:rPr lang="en-US" altLang="zh-CN" i="1" dirty="0"/>
              <a:t>LB</a:t>
            </a:r>
            <a:r>
              <a:rPr lang="en-US" altLang="zh-CN" dirty="0"/>
              <a:t>-1;</a:t>
            </a:r>
            <a:r>
              <a:rPr lang="en-US" altLang="zh-CN" i="1" dirty="0"/>
              <a:t> </a:t>
            </a:r>
            <a:r>
              <a:rPr lang="en-US" altLang="zh-CN" i="1" dirty="0" err="1"/>
              <a:t>j</a:t>
            </a:r>
            <a:r>
              <a:rPr lang="en-US" altLang="zh-CN" dirty="0" err="1"/>
              <a:t>++</a:t>
            </a:r>
            <a:r>
              <a:rPr lang="en-US" altLang="zh-CN" dirty="0"/>
              <a:t>) </a:t>
            </a:r>
            <a:endParaRPr lang="zh-CN" altLang="zh-CN" dirty="0"/>
          </a:p>
          <a:p>
            <a:pPr latinLnBrk="1"/>
            <a:r>
              <a:rPr lang="en-US" altLang="zh-CN" dirty="0"/>
              <a:t>      </a:t>
            </a:r>
            <a:r>
              <a:rPr lang="en-US" altLang="zh-CN" i="1" dirty="0"/>
              <a:t>c</a:t>
            </a:r>
            <a:r>
              <a:rPr lang="en-US" altLang="zh-CN" dirty="0"/>
              <a:t>[</a:t>
            </a:r>
            <a:r>
              <a:rPr lang="en-US" altLang="zh-CN" i="1" dirty="0" err="1"/>
              <a:t>i+j</a:t>
            </a:r>
            <a:r>
              <a:rPr lang="en-US" altLang="zh-CN" dirty="0"/>
              <a:t>] += 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]*</a:t>
            </a:r>
            <a:r>
              <a:rPr lang="en-US" altLang="zh-CN" i="1" dirty="0"/>
              <a:t>b</a:t>
            </a:r>
            <a:r>
              <a:rPr lang="en-US" altLang="zh-CN" dirty="0"/>
              <a:t>[</a:t>
            </a:r>
            <a:r>
              <a:rPr lang="en-US" altLang="zh-CN" i="1" dirty="0"/>
              <a:t>j</a:t>
            </a:r>
            <a:r>
              <a:rPr lang="en-US" altLang="zh-CN" dirty="0"/>
              <a:t>]; </a:t>
            </a:r>
            <a:endParaRPr lang="zh-CN" altLang="zh-CN" dirty="0"/>
          </a:p>
          <a:p>
            <a:pPr latinLnBrk="1"/>
            <a:r>
              <a:rPr lang="en-US" altLang="zh-CN" dirty="0"/>
              <a:t>for (</a:t>
            </a:r>
            <a:r>
              <a:rPr lang="en-US" altLang="zh-CN" i="1" dirty="0" err="1"/>
              <a:t>i</a:t>
            </a:r>
            <a:r>
              <a:rPr lang="en-US" altLang="zh-CN" dirty="0"/>
              <a:t>=0; </a:t>
            </a:r>
            <a:r>
              <a:rPr lang="en-US" altLang="zh-CN" i="1" dirty="0" err="1"/>
              <a:t>i</a:t>
            </a:r>
            <a:r>
              <a:rPr lang="en-US" altLang="zh-CN" i="1" dirty="0"/>
              <a:t>&lt;LA+LB</a:t>
            </a:r>
            <a:r>
              <a:rPr lang="en-US" altLang="zh-CN" dirty="0"/>
              <a:t>; </a:t>
            </a:r>
            <a:r>
              <a:rPr lang="en-US" altLang="zh-CN" i="1" dirty="0" err="1"/>
              <a:t>i</a:t>
            </a:r>
            <a:r>
              <a:rPr lang="en-US" altLang="zh-CN" dirty="0"/>
              <a:t>++)  //</a:t>
            </a:r>
            <a:r>
              <a:rPr lang="zh-CN" altLang="zh-CN" dirty="0"/>
              <a:t>累加结果作一次性进位</a:t>
            </a:r>
          </a:p>
          <a:p>
            <a:pPr latinLnBrk="1"/>
            <a:r>
              <a:rPr lang="en-US" altLang="zh-CN" dirty="0"/>
              <a:t>if(</a:t>
            </a:r>
            <a:r>
              <a:rPr lang="en-US" altLang="zh-CN" i="1" dirty="0"/>
              <a:t>c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 &gt;= 10)            </a:t>
            </a:r>
            <a:endParaRPr lang="zh-CN" altLang="zh-CN" dirty="0"/>
          </a:p>
          <a:p>
            <a:pPr latinLnBrk="1"/>
            <a:r>
              <a:rPr lang="en-US" altLang="zh-CN" dirty="0"/>
              <a:t>    {</a:t>
            </a:r>
            <a:endParaRPr lang="zh-CN" altLang="zh-CN" dirty="0"/>
          </a:p>
          <a:p>
            <a:pPr latinLnBrk="1"/>
            <a:r>
              <a:rPr lang="en-US" altLang="zh-CN" dirty="0"/>
              <a:t>       </a:t>
            </a:r>
            <a:r>
              <a:rPr lang="en-US" altLang="zh-CN" i="1" dirty="0"/>
              <a:t>c</a:t>
            </a:r>
            <a:r>
              <a:rPr lang="en-US" altLang="zh-CN" dirty="0"/>
              <a:t>[</a:t>
            </a:r>
            <a:r>
              <a:rPr lang="en-US" altLang="zh-CN" i="1" dirty="0"/>
              <a:t>i</a:t>
            </a:r>
            <a:r>
              <a:rPr lang="en-US" altLang="zh-CN" dirty="0"/>
              <a:t>+1] += </a:t>
            </a:r>
            <a:r>
              <a:rPr lang="en-US" altLang="zh-CN" i="1" dirty="0"/>
              <a:t>c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]/10;</a:t>
            </a:r>
            <a:endParaRPr lang="zh-CN" altLang="zh-CN" dirty="0"/>
          </a:p>
          <a:p>
            <a:pPr latinLnBrk="1"/>
            <a:r>
              <a:rPr lang="en-US" altLang="zh-CN" dirty="0"/>
              <a:t>      </a:t>
            </a:r>
            <a:r>
              <a:rPr lang="en-US" altLang="zh-CN" i="1" dirty="0"/>
              <a:t> c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 %=10;</a:t>
            </a:r>
            <a:endParaRPr lang="zh-CN" altLang="zh-CN" dirty="0"/>
          </a:p>
          <a:p>
            <a:r>
              <a:rPr lang="en-US" altLang="zh-CN" dirty="0"/>
              <a:t>    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171878"/>
      </p:ext>
    </p:extLst>
  </p:cSld>
  <p:clrMapOvr>
    <a:masterClrMapping/>
  </p:clrMapOvr>
  <p:transition spd="med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/>
              <a:t>试题</a:t>
            </a:r>
            <a:r>
              <a:rPr lang="en-US" altLang="zh-CN" sz="4000" dirty="0" smtClean="0"/>
              <a:t>3</a:t>
            </a:r>
            <a:r>
              <a:rPr lang="zh-CN" altLang="en-US" sz="4000" dirty="0" smtClean="0"/>
              <a:t>：</a:t>
            </a:r>
            <a:r>
              <a:rPr lang="zh-CN" altLang="zh-CN" sz="4000" dirty="0"/>
              <a:t>Adding Reversed </a:t>
            </a:r>
            <a:r>
              <a:rPr lang="zh-CN" altLang="zh-CN" sz="4000" dirty="0" smtClean="0"/>
              <a:t>Numbers</a:t>
            </a:r>
            <a:endParaRPr lang="en-US" altLang="zh-CN" sz="4000" dirty="0" smtClean="0"/>
          </a:p>
          <a:p>
            <a:pPr latinLnBrk="1"/>
            <a:r>
              <a:rPr lang="zh-CN" altLang="zh-CN" sz="4000" b="1" dirty="0"/>
              <a:t>试题来源：</a:t>
            </a:r>
            <a:r>
              <a:rPr lang="en-US" altLang="zh-CN" sz="4000" b="1" dirty="0"/>
              <a:t>ACM Central Europe 1998</a:t>
            </a:r>
            <a:endParaRPr lang="zh-CN" altLang="zh-CN" sz="4000" dirty="0"/>
          </a:p>
          <a:p>
            <a:r>
              <a:rPr lang="zh-CN" altLang="zh-CN" sz="4000" b="1" dirty="0"/>
              <a:t>在线测试地址：</a:t>
            </a:r>
            <a:r>
              <a:rPr lang="en-US" altLang="zh-CN" sz="4000" b="1" dirty="0"/>
              <a:t>POJ 1504</a:t>
            </a:r>
            <a:r>
              <a:rPr lang="zh-CN" altLang="zh-CN" sz="4000" b="1" dirty="0"/>
              <a:t>，</a:t>
            </a:r>
            <a:r>
              <a:rPr lang="en-US" altLang="zh-CN" sz="4000" b="1" dirty="0"/>
              <a:t>ZOJ 2001</a:t>
            </a:r>
            <a:r>
              <a:rPr lang="zh-CN" altLang="zh-CN" sz="4000" b="1" dirty="0"/>
              <a:t>，</a:t>
            </a:r>
            <a:r>
              <a:rPr lang="en-US" altLang="zh-CN" sz="4000" b="1" dirty="0"/>
              <a:t>UVA 713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991631488"/>
      </p:ext>
    </p:extLst>
  </p:cSld>
  <p:clrMapOvr>
    <a:masterClrMapping/>
  </p:clrMapOvr>
  <p:transition spd="med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atinLnBrk="1"/>
            <a:r>
              <a:rPr lang="en-US" altLang="zh-CN" dirty="0" err="1"/>
              <a:t>Malidinesia</a:t>
            </a:r>
            <a:r>
              <a:rPr lang="zh-CN" altLang="zh-CN" dirty="0"/>
              <a:t>的古典喜剧演员（</a:t>
            </a:r>
            <a:r>
              <a:rPr lang="en-US" altLang="zh-CN" dirty="0"/>
              <a:t>Antique Comedians of </a:t>
            </a:r>
            <a:r>
              <a:rPr lang="en-US" altLang="zh-CN" dirty="0" err="1"/>
              <a:t>Malidinesia</a:t>
            </a:r>
            <a:r>
              <a:rPr lang="zh-CN" altLang="zh-CN" dirty="0"/>
              <a:t>，</a:t>
            </a:r>
            <a:r>
              <a:rPr lang="en-US" altLang="zh-CN" dirty="0"/>
              <a:t>ACM</a:t>
            </a:r>
            <a:r>
              <a:rPr lang="zh-CN" altLang="zh-CN" dirty="0"/>
              <a:t>）喜欢演喜剧，而不太喜欢演悲剧。但不幸的是，大多数古典戏剧是悲剧。所以</a:t>
            </a:r>
            <a:r>
              <a:rPr lang="en-US" altLang="zh-CN" dirty="0"/>
              <a:t>ACM</a:t>
            </a:r>
            <a:r>
              <a:rPr lang="zh-CN" altLang="zh-CN" dirty="0"/>
              <a:t>的戏剧导演决定将一些悲剧改编为喜剧。显然，虽然所有的事物都改成了它们的反面，但因为必须保持剧本原有的意义，所以这项工作是很困难的。</a:t>
            </a:r>
          </a:p>
          <a:p>
            <a:pPr latinLnBrk="1"/>
            <a:r>
              <a:rPr lang="zh-CN" altLang="zh-CN" dirty="0"/>
              <a:t>反向数是将一个阿拉伯数字按相反的次序写。把第一个数字写成最后一个数字，反之亦然。例如，在悲剧中主人公有</a:t>
            </a:r>
            <a:r>
              <a:rPr lang="en-US" altLang="zh-CN" dirty="0"/>
              <a:t>1245</a:t>
            </a:r>
            <a:r>
              <a:rPr lang="zh-CN" altLang="zh-CN" dirty="0"/>
              <a:t>只草莓，现在则有</a:t>
            </a:r>
            <a:r>
              <a:rPr lang="en-US" altLang="zh-CN" dirty="0"/>
              <a:t>5421</a:t>
            </a:r>
            <a:r>
              <a:rPr lang="zh-CN" altLang="zh-CN" dirty="0"/>
              <a:t>只草莓了。在本题中，数字的所有前导零要被省略。所以，如果数字结尾有零，写反向数时零要被略去（例如，</a:t>
            </a:r>
            <a:r>
              <a:rPr lang="en-US" altLang="zh-CN" dirty="0"/>
              <a:t>1200</a:t>
            </a:r>
            <a:r>
              <a:rPr lang="zh-CN" altLang="zh-CN" dirty="0"/>
              <a:t>的反向数是</a:t>
            </a:r>
            <a:r>
              <a:rPr lang="en-US" altLang="zh-CN" dirty="0"/>
              <a:t>21</a:t>
            </a:r>
            <a:r>
              <a:rPr lang="zh-CN" altLang="zh-CN" dirty="0"/>
              <a:t>）。此外，在本题中，反向数没有零结尾。</a:t>
            </a:r>
          </a:p>
          <a:p>
            <a:r>
              <a:rPr lang="en-US" altLang="zh-CN" dirty="0"/>
              <a:t>ACM</a:t>
            </a:r>
            <a:r>
              <a:rPr lang="zh-CN" altLang="zh-CN" dirty="0"/>
              <a:t>需要对反向数进行计算。请您将两个反向数相加，并输出它们的反向和。当然，结果不是唯一的，因为一个数可以是几个数的反向形式（例如</a:t>
            </a:r>
            <a:r>
              <a:rPr lang="en-US" altLang="zh-CN" dirty="0"/>
              <a:t>21</a:t>
            </a:r>
            <a:r>
              <a:rPr lang="zh-CN" altLang="zh-CN" dirty="0"/>
              <a:t>在反向前可以是</a:t>
            </a:r>
            <a:r>
              <a:rPr lang="en-US" altLang="zh-CN" dirty="0"/>
              <a:t>12, 120 </a:t>
            </a:r>
            <a:r>
              <a:rPr lang="zh-CN" altLang="zh-CN" dirty="0"/>
              <a:t>或</a:t>
            </a:r>
            <a:r>
              <a:rPr lang="en-US" altLang="zh-CN" dirty="0"/>
              <a:t> 1200</a:t>
            </a:r>
            <a:r>
              <a:rPr lang="zh-CN" altLang="zh-CN" dirty="0"/>
              <a:t>）。为此，本题设定没有</a:t>
            </a:r>
            <a:r>
              <a:rPr lang="en-US" altLang="zh-CN" dirty="0"/>
              <a:t>0</a:t>
            </a:r>
            <a:r>
              <a:rPr lang="zh-CN" altLang="zh-CN" dirty="0"/>
              <a:t>因为反向而丢失（例如，设定原来的数是</a:t>
            </a:r>
            <a:r>
              <a:rPr lang="en-US" altLang="zh-CN" dirty="0"/>
              <a:t>12</a:t>
            </a:r>
            <a:r>
              <a:rPr lang="zh-CN" altLang="zh-CN" dirty="0"/>
              <a:t>）。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1398952"/>
      </p:ext>
    </p:extLst>
  </p:cSld>
  <p:clrMapOvr>
    <a:masterClrMapping/>
  </p:clrMapOvr>
  <p:transition spd="med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CN" altLang="zh-CN" b="1" dirty="0"/>
              <a:t>输入</a:t>
            </a:r>
            <a:endParaRPr lang="zh-CN" altLang="zh-CN" dirty="0"/>
          </a:p>
          <a:p>
            <a:r>
              <a:rPr lang="zh-CN" altLang="zh-CN" dirty="0"/>
              <a:t>输入由</a:t>
            </a:r>
            <a:r>
              <a:rPr lang="en-US" altLang="zh-CN" i="1" dirty="0"/>
              <a:t>N</a:t>
            </a:r>
            <a:r>
              <a:rPr lang="zh-CN" altLang="zh-CN" dirty="0"/>
              <a:t>个测试用例组成。输入的第一行仅给出正整数</a:t>
            </a:r>
            <a:r>
              <a:rPr lang="en-US" altLang="zh-CN" i="1" dirty="0"/>
              <a:t>N</a:t>
            </a:r>
            <a:r>
              <a:rPr lang="zh-CN" altLang="zh-CN" dirty="0"/>
              <a:t>，然后给出若干测试用例。 每个测试用例一行，由</a:t>
            </a:r>
            <a:r>
              <a:rPr lang="en-US" altLang="zh-CN" dirty="0"/>
              <a:t>2</a:t>
            </a:r>
            <a:r>
              <a:rPr lang="zh-CN" altLang="zh-CN" dirty="0"/>
              <a:t>个由空格分开的正整数组成。这是要相加的要被反向的数。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8287197"/>
      </p:ext>
    </p:extLst>
  </p:cSld>
  <p:clrMapOvr>
    <a:masterClrMapping/>
  </p:clrMapOvr>
  <p:transition spd="med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CN" altLang="zh-CN" b="1" dirty="0"/>
              <a:t>输出</a:t>
            </a:r>
            <a:endParaRPr lang="zh-CN" altLang="zh-CN" dirty="0"/>
          </a:p>
          <a:p>
            <a:r>
              <a:rPr lang="zh-CN" altLang="zh-CN" dirty="0"/>
              <a:t>对每个测试用例，输出一行，仅包含一个整数，将两个反向数进行求和，之后再反向。在输出时把前导</a:t>
            </a:r>
            <a:r>
              <a:rPr lang="en-US" altLang="zh-CN" dirty="0"/>
              <a:t>0</a:t>
            </a:r>
            <a:r>
              <a:rPr lang="zh-CN" altLang="zh-CN" dirty="0"/>
              <a:t>略去。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7922089"/>
      </p:ext>
    </p:extLst>
  </p:cSld>
  <p:clrMapOvr>
    <a:masterClrMapping/>
  </p:clrMapOvr>
  <p:transition spd="med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解析</a:t>
            </a:r>
            <a:endParaRPr lang="en-US" altLang="zh-CN" dirty="0" smtClean="0"/>
          </a:p>
          <a:p>
            <a:r>
              <a:rPr lang="zh-CN" altLang="en-US" dirty="0" smtClean="0"/>
              <a:t>数据结构</a:t>
            </a:r>
            <a:endParaRPr lang="en-US" altLang="zh-CN" dirty="0" smtClean="0"/>
          </a:p>
          <a:p>
            <a:r>
              <a:rPr lang="zh-CN" altLang="zh-CN" dirty="0"/>
              <a:t>设</a:t>
            </a:r>
            <a:r>
              <a:rPr lang="en-US" altLang="zh-CN" i="1" dirty="0" err="1"/>
              <a:t>Num</a:t>
            </a:r>
            <a:r>
              <a:rPr lang="en-US" altLang="zh-CN" dirty="0"/>
              <a:t>[0][0]</a:t>
            </a:r>
            <a:r>
              <a:rPr lang="zh-CN" altLang="zh-CN" dirty="0"/>
              <a:t>为被加数的长度，被加数按位存储在</a:t>
            </a:r>
            <a:r>
              <a:rPr lang="en-US" altLang="zh-CN" i="1" dirty="0" err="1"/>
              <a:t>Num</a:t>
            </a:r>
            <a:r>
              <a:rPr lang="en-US" altLang="zh-CN" dirty="0"/>
              <a:t>[0][1..</a:t>
            </a:r>
            <a:r>
              <a:rPr lang="en-US" altLang="zh-CN" i="1" dirty="0"/>
              <a:t>Num</a:t>
            </a:r>
            <a:r>
              <a:rPr lang="en-US" altLang="zh-CN" dirty="0"/>
              <a:t>[0][0]]</a:t>
            </a:r>
            <a:r>
              <a:rPr lang="zh-CN" altLang="zh-CN" dirty="0"/>
              <a:t>之中；</a:t>
            </a:r>
            <a:r>
              <a:rPr lang="en-US" altLang="zh-CN" i="1" dirty="0" err="1"/>
              <a:t>Num</a:t>
            </a:r>
            <a:r>
              <a:rPr lang="en-US" altLang="zh-CN" dirty="0"/>
              <a:t>[1][0]</a:t>
            </a:r>
            <a:r>
              <a:rPr lang="zh-CN" altLang="zh-CN" dirty="0"/>
              <a:t>为加数的长度，加数按位存储在</a:t>
            </a:r>
            <a:r>
              <a:rPr lang="en-US" altLang="zh-CN" i="1" dirty="0" err="1"/>
              <a:t>Num</a:t>
            </a:r>
            <a:r>
              <a:rPr lang="en-US" altLang="zh-CN" dirty="0"/>
              <a:t>[1][1..</a:t>
            </a:r>
            <a:r>
              <a:rPr lang="en-US" altLang="zh-CN" i="1" dirty="0"/>
              <a:t>Num</a:t>
            </a:r>
            <a:r>
              <a:rPr lang="en-US" altLang="zh-CN" dirty="0"/>
              <a:t>[1][0]]</a:t>
            </a:r>
            <a:r>
              <a:rPr lang="zh-CN" altLang="zh-CN" dirty="0"/>
              <a:t>之中；</a:t>
            </a:r>
            <a:r>
              <a:rPr lang="en-US" altLang="zh-CN" i="1" dirty="0" err="1"/>
              <a:t>Num</a:t>
            </a:r>
            <a:r>
              <a:rPr lang="en-US" altLang="zh-CN" dirty="0"/>
              <a:t>[2][0]</a:t>
            </a:r>
            <a:r>
              <a:rPr lang="zh-CN" altLang="zh-CN" dirty="0"/>
              <a:t>为和的长度，和按位存储在</a:t>
            </a:r>
            <a:r>
              <a:rPr lang="en-US" altLang="zh-CN" i="1" dirty="0" err="1"/>
              <a:t>Num</a:t>
            </a:r>
            <a:r>
              <a:rPr lang="en-US" altLang="zh-CN" dirty="0"/>
              <a:t>[2][1..</a:t>
            </a:r>
            <a:r>
              <a:rPr lang="en-US" altLang="zh-CN" i="1" dirty="0"/>
              <a:t>Num</a:t>
            </a:r>
            <a:r>
              <a:rPr lang="en-US" altLang="zh-CN" dirty="0"/>
              <a:t>[2][0]]</a:t>
            </a:r>
            <a:r>
              <a:rPr lang="zh-CN" altLang="zh-CN" dirty="0"/>
              <a:t>之中。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4640429"/>
      </p:ext>
    </p:extLst>
  </p:cSld>
  <p:clrMapOvr>
    <a:masterClrMapping/>
  </p:clrMapOvr>
  <p:transition spd="med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算法</a:t>
            </a:r>
            <a:endParaRPr lang="en-US" altLang="zh-CN" dirty="0" smtClean="0"/>
          </a:p>
          <a:p>
            <a:pPr latinLnBrk="1"/>
            <a:r>
              <a:rPr lang="zh-CN" altLang="zh-CN" dirty="0"/>
              <a:t>首先，分别输入被加数和加数的数串，在舍去了尾部的无用</a:t>
            </a:r>
            <a:r>
              <a:rPr lang="en-US" altLang="zh-CN" dirty="0"/>
              <a:t>0</a:t>
            </a:r>
            <a:r>
              <a:rPr lang="zh-CN" altLang="zh-CN" dirty="0"/>
              <a:t>后存入</a:t>
            </a:r>
            <a:r>
              <a:rPr lang="en-US" altLang="zh-CN" i="1" dirty="0" err="1"/>
              <a:t>Num</a:t>
            </a:r>
            <a:r>
              <a:rPr lang="en-US" altLang="zh-CN" dirty="0"/>
              <a:t>[0]</a:t>
            </a:r>
            <a:r>
              <a:rPr lang="zh-CN" altLang="zh-CN" dirty="0"/>
              <a:t>和</a:t>
            </a:r>
            <a:r>
              <a:rPr lang="en-US" altLang="zh-CN" i="1" dirty="0" err="1"/>
              <a:t>Num</a:t>
            </a:r>
            <a:r>
              <a:rPr lang="en-US" altLang="zh-CN" dirty="0"/>
              <a:t>[1]</a:t>
            </a:r>
            <a:r>
              <a:rPr lang="zh-CN" altLang="zh-CN" dirty="0"/>
              <a:t>，再将它们反向存储。</a:t>
            </a:r>
          </a:p>
          <a:p>
            <a:r>
              <a:rPr lang="en-US" altLang="zh-CN" dirty="0"/>
              <a:t>    </a:t>
            </a:r>
            <a:r>
              <a:rPr lang="zh-CN" altLang="zh-CN" dirty="0"/>
              <a:t>然后，</a:t>
            </a:r>
            <a:r>
              <a:rPr lang="en-US" altLang="zh-CN" i="1" dirty="0" err="1"/>
              <a:t>Num</a:t>
            </a:r>
            <a:r>
              <a:rPr lang="en-US" altLang="zh-CN" dirty="0"/>
              <a:t>[0]</a:t>
            </a:r>
            <a:r>
              <a:rPr lang="zh-CN" altLang="zh-CN" dirty="0"/>
              <a:t>和</a:t>
            </a:r>
            <a:r>
              <a:rPr lang="en-US" altLang="zh-CN" i="1" dirty="0" err="1"/>
              <a:t>Num</a:t>
            </a:r>
            <a:r>
              <a:rPr lang="en-US" altLang="zh-CN" dirty="0"/>
              <a:t>[1]</a:t>
            </a:r>
            <a:r>
              <a:rPr lang="zh-CN" altLang="zh-CN" dirty="0"/>
              <a:t>相加，得出和数组</a:t>
            </a:r>
            <a:r>
              <a:rPr lang="en-US" altLang="zh-CN" i="1" dirty="0" err="1"/>
              <a:t>Num</a:t>
            </a:r>
            <a:r>
              <a:rPr lang="en-US" altLang="zh-CN" dirty="0"/>
              <a:t>[2]</a:t>
            </a:r>
            <a:r>
              <a:rPr lang="zh-CN" altLang="zh-CN" dirty="0"/>
              <a:t>。最后反向输出</a:t>
            </a:r>
            <a:r>
              <a:rPr lang="en-US" altLang="zh-CN" i="1" dirty="0" err="1"/>
              <a:t>Num</a:t>
            </a:r>
            <a:r>
              <a:rPr lang="en-US" altLang="zh-CN" dirty="0"/>
              <a:t>[2]</a:t>
            </a:r>
            <a:r>
              <a:rPr lang="zh-CN" altLang="zh-CN" dirty="0"/>
              <a:t>，注意略去尾部的无用</a:t>
            </a:r>
            <a:r>
              <a:rPr lang="en-US" altLang="zh-CN" dirty="0"/>
              <a:t>0</a:t>
            </a:r>
            <a:r>
              <a:rPr lang="zh-CN" altLang="zh-CN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75328"/>
      </p:ext>
    </p:extLst>
  </p:cSld>
  <p:clrMapOvr>
    <a:masterClrMapping/>
  </p:clrMapOvr>
  <p:transition spd="med">
    <p:pull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67168" y="1026634"/>
            <a:ext cx="2923504" cy="43144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此处插入教材封面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736249" y="831775"/>
            <a:ext cx="43015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作者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吴永辉、王建德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出版社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机械工业出版社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大学程序设计课程与竞赛训练教材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2016-10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页数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517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定价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CNY 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79.00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版次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2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丛书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大学程序设计课程与竞赛训练教材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ISBN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/>
              <a:t>9787111550556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12"/>
          <p:cNvSpPr/>
          <p:nvPr/>
        </p:nvSpPr>
        <p:spPr>
          <a:xfrm>
            <a:off x="1366450" y="5159991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2"/>
          <p:cNvSpPr/>
          <p:nvPr/>
        </p:nvSpPr>
        <p:spPr>
          <a:xfrm flipH="1">
            <a:off x="5049061" y="5159990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60563" y="4920150"/>
            <a:ext cx="3408783" cy="773460"/>
          </a:xfrm>
          <a:prstGeom prst="rect">
            <a:avLst/>
          </a:prstGeom>
          <a:solidFill>
            <a:srgbClr val="C9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数据结构编程实验</a:t>
            </a:r>
            <a:endParaRPr lang="zh-HK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rot="5400000" flipV="1">
            <a:off x="1992496" y="5661681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rot="16200000" flipH="1" flipV="1">
            <a:off x="5080992" y="5661680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90" y="531817"/>
            <a:ext cx="2971882" cy="438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821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67168" y="1026634"/>
            <a:ext cx="2923504" cy="43144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此处插入教材封面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736249" y="831775"/>
            <a:ext cx="43015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书名：</a:t>
            </a:r>
            <a:r>
              <a:rPr lang="zh-CN" altLang="zh-CN" sz="2000" dirty="0"/>
              <a:t>提升程式設計的資料結構力：國際程式設計競賽之資料結構原理、題型、解題技巧與重點解析</a:t>
            </a:r>
            <a:endParaRPr lang="en-US" altLang="zh-CN" sz="2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作者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zh-CN" dirty="0"/>
              <a:t>吴永辉，</a:t>
            </a:r>
            <a:r>
              <a:rPr lang="zh-CN" altLang="zh-CN" dirty="0" smtClean="0"/>
              <a:t>王建德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出版社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zh-CN" sz="2000" dirty="0"/>
              <a:t>碁</a:t>
            </a:r>
            <a:r>
              <a:rPr lang="zh-CN" altLang="zh-CN" sz="2000" dirty="0" smtClean="0"/>
              <a:t>峰</a:t>
            </a:r>
            <a:r>
              <a:rPr lang="zh-CN" altLang="en-US" dirty="0" smtClean="0"/>
              <a:t>（台湾）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2012-10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页数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450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ISBN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dirty="0"/>
              <a:t>9789862766798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12"/>
          <p:cNvSpPr/>
          <p:nvPr/>
        </p:nvSpPr>
        <p:spPr>
          <a:xfrm>
            <a:off x="1366450" y="5159991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2"/>
          <p:cNvSpPr/>
          <p:nvPr/>
        </p:nvSpPr>
        <p:spPr>
          <a:xfrm flipH="1">
            <a:off x="5049061" y="5159990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60563" y="4920150"/>
            <a:ext cx="3408783" cy="773460"/>
          </a:xfrm>
          <a:prstGeom prst="rect">
            <a:avLst/>
          </a:prstGeom>
          <a:solidFill>
            <a:srgbClr val="C9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资料结构力</a:t>
            </a:r>
            <a:endParaRPr lang="zh-HK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rot="5400000" flipV="1">
            <a:off x="1992496" y="5661681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rot="16200000" flipH="1" flipV="1">
            <a:off x="5080992" y="5661680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850" y="977983"/>
            <a:ext cx="3314700" cy="394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6986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67168" y="1026634"/>
            <a:ext cx="2923504" cy="43144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此处插入教材封面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736249" y="831775"/>
            <a:ext cx="4301544" cy="5019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作者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/>
              <a:t>Wu </a:t>
            </a:r>
            <a:r>
              <a:rPr lang="en-US" altLang="zh-CN" sz="2400" dirty="0" err="1"/>
              <a:t>Yonghui</a:t>
            </a:r>
            <a:r>
              <a:rPr lang="en-US" altLang="zh-CN" sz="2400" dirty="0"/>
              <a:t>, Wang </a:t>
            </a:r>
            <a:r>
              <a:rPr lang="en-US" altLang="zh-CN" sz="2400" dirty="0" err="1" smtClean="0"/>
              <a:t>Jiande</a:t>
            </a:r>
            <a:endParaRPr lang="en-US" altLang="zh-CN" sz="2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出版社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/>
              <a:t>CRC </a:t>
            </a:r>
            <a:r>
              <a:rPr lang="en-US" altLang="zh-CN" sz="2400" dirty="0" smtClean="0"/>
              <a:t>Press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/>
              <a:t>for Collegiate Programming Contests and </a:t>
            </a:r>
            <a:r>
              <a:rPr lang="en-US" altLang="zh-CN" sz="2400" dirty="0" smtClean="0"/>
              <a:t>Education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2016-02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页数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495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ISBN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 </a:t>
            </a:r>
            <a:r>
              <a:rPr lang="en-US" altLang="zh-CN" sz="2400" dirty="0" smtClean="0"/>
              <a:t>9781482215397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12"/>
          <p:cNvSpPr/>
          <p:nvPr/>
        </p:nvSpPr>
        <p:spPr>
          <a:xfrm>
            <a:off x="1366450" y="5159991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2"/>
          <p:cNvSpPr/>
          <p:nvPr/>
        </p:nvSpPr>
        <p:spPr>
          <a:xfrm flipH="1">
            <a:off x="5049061" y="5159990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C44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60563" y="4920150"/>
            <a:ext cx="3408783" cy="773460"/>
          </a:xfrm>
          <a:prstGeom prst="rect">
            <a:avLst/>
          </a:prstGeom>
          <a:solidFill>
            <a:srgbClr val="C9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Data Structure Practice</a:t>
            </a:r>
            <a:endParaRPr lang="zh-HK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rot="5400000" flipV="1">
            <a:off x="1992496" y="5661681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rot="16200000" flipH="1" flipV="1">
            <a:off x="5080992" y="5661680"/>
            <a:ext cx="256423" cy="320287"/>
          </a:xfrm>
          <a:prstGeom prst="rtTriangle">
            <a:avLst/>
          </a:prstGeom>
          <a:solidFill>
            <a:srgbClr val="C03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707" y="415636"/>
            <a:ext cx="3079473" cy="450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336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Questions?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4458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1171</TotalTime>
  <Words>2380</Words>
  <Application>Microsoft Office PowerPoint</Application>
  <PresentationFormat>宽屏</PresentationFormat>
  <Paragraphs>184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3" baseType="lpstr">
      <vt:lpstr>宋体</vt:lpstr>
      <vt:lpstr>微软雅黑</vt:lpstr>
      <vt:lpstr>微软雅黑 Light</vt:lpstr>
      <vt:lpstr>Arial</vt:lpstr>
      <vt:lpstr>Calibri</vt:lpstr>
      <vt:lpstr>Calibri Light</vt:lpstr>
      <vt:lpstr>Office 主题</vt:lpstr>
      <vt:lpstr>程序设计：计算机科学与技术的核心</vt:lpstr>
      <vt:lpstr>PowerPoint 演示文稿</vt:lpstr>
      <vt:lpstr>内容</vt:lpstr>
      <vt:lpstr>程序设计课程</vt:lpstr>
      <vt:lpstr>程序设计课程</vt:lpstr>
      <vt:lpstr>程序设计课程</vt:lpstr>
      <vt:lpstr>程序设计课程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实数精度</vt:lpstr>
      <vt:lpstr>二分法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解析</vt:lpstr>
      <vt:lpstr>PowerPoint 演示文稿</vt:lpstr>
      <vt:lpstr>算法 + 数据结构 = 程序</vt:lpstr>
      <vt:lpstr>算法 + 数据结构 = 程序</vt:lpstr>
      <vt:lpstr>算法 + 数据结构 = 程序</vt:lpstr>
      <vt:lpstr>算法 + 数据结构 = 程序</vt:lpstr>
      <vt:lpstr>算法 + 数据结构 = 程序</vt:lpstr>
      <vt:lpstr>算法 + 数据结构 = 程序</vt:lpstr>
      <vt:lpstr>高精度运算</vt:lpstr>
      <vt:lpstr>高精度数的表示</vt:lpstr>
      <vt:lpstr>PowerPoint 演示文稿</vt:lpstr>
      <vt:lpstr>高精度数的基本运算</vt:lpstr>
      <vt:lpstr>高精度数的加减运算</vt:lpstr>
      <vt:lpstr>PowerPoint 演示文稿</vt:lpstr>
      <vt:lpstr>PowerPoint 演示文稿</vt:lpstr>
      <vt:lpstr>高精度数的乘除运算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Max Wu</dc:creator>
  <cp:lastModifiedBy>admin</cp:lastModifiedBy>
  <cp:revision>65</cp:revision>
  <dcterms:created xsi:type="dcterms:W3CDTF">2015-03-05T11:11:10Z</dcterms:created>
  <dcterms:modified xsi:type="dcterms:W3CDTF">2016-12-13T09:06:35Z</dcterms:modified>
</cp:coreProperties>
</file>