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60" r:id="rId5"/>
    <p:sldId id="263" r:id="rId6"/>
    <p:sldId id="262" r:id="rId7"/>
    <p:sldId id="259" r:id="rId8"/>
    <p:sldId id="266" r:id="rId9"/>
    <p:sldId id="268" r:id="rId10"/>
    <p:sldId id="274" r:id="rId11"/>
    <p:sldId id="273" r:id="rId12"/>
    <p:sldId id="275" r:id="rId13"/>
    <p:sldId id="276" r:id="rId14"/>
    <p:sldId id="270" r:id="rId15"/>
    <p:sldId id="269" r:id="rId16"/>
    <p:sldId id="27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09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461305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039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64912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097280" y="2582334"/>
            <a:ext cx="4937760" cy="3378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217920" y="2582334"/>
            <a:ext cx="4937760" cy="3378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180305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500956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50254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0111990-A7B3-47F1-8DEB-42F7DD7A2F13}" type="datetimeFigureOut">
              <a:rPr lang="zh-CN" altLang="en-US" smtClean="0"/>
              <a:t>2016/4/19</a:t>
            </a:fld>
            <a:endParaRPr lang="zh-CN"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8654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351615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2462462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6131E0-EC7E-43AC-9210-FC192E62CA27}" type="slidenum">
              <a:rPr lang="zh-CN" altLang="en-US" smtClean="0"/>
              <a:t>‹#›</a:t>
            </a:fld>
            <a:endParaRPr lang="zh-CN" altLang="en-US"/>
          </a:p>
        </p:txBody>
      </p:sp>
    </p:spTree>
    <p:extLst>
      <p:ext uri="{BB962C8B-B14F-4D97-AF65-F5344CB8AC3E}">
        <p14:creationId xmlns:p14="http://schemas.microsoft.com/office/powerpoint/2010/main" val="424977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0111990-A7B3-47F1-8DEB-42F7DD7A2F13}" type="datetimeFigureOut">
              <a:rPr lang="zh-CN" altLang="en-US" smtClean="0"/>
              <a:t>2016/4/19</a:t>
            </a:fld>
            <a:endParaRPr lang="zh-CN"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F6131E0-EC7E-43AC-9210-FC192E62CA27}" type="slidenum">
              <a:rPr lang="zh-CN" altLang="en-US" smtClean="0"/>
              <a:t>‹#›</a:t>
            </a:fld>
            <a:endParaRPr lang="zh-CN"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34245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354663" y="724619"/>
            <a:ext cx="9457267" cy="2785344"/>
          </a:xfrm>
        </p:spPr>
        <p:txBody>
          <a:bodyPr>
            <a:normAutofit/>
          </a:bodyPr>
          <a:lstStyle/>
          <a:p>
            <a:pPr>
              <a:lnSpc>
                <a:spcPct val="150000"/>
              </a:lnSpc>
            </a:pPr>
            <a:r>
              <a:rPr lang="zh-CN" altLang="zh-CN" sz="4400" dirty="0" smtClean="0"/>
              <a:t>复旦大学信息科学与工程学院</a:t>
            </a:r>
            <a:br>
              <a:rPr lang="zh-CN" altLang="zh-CN" sz="4400" dirty="0" smtClean="0"/>
            </a:br>
            <a:r>
              <a:rPr lang="zh-CN" altLang="en-US" sz="4800" b="1" dirty="0"/>
              <a:t>电子信息、光电信息</a:t>
            </a:r>
            <a:r>
              <a:rPr lang="zh-CN" altLang="zh-CN" sz="4800" b="1" dirty="0"/>
              <a:t>“卓越计划”</a:t>
            </a:r>
            <a:endParaRPr lang="zh-CN" altLang="en-US" sz="4800" b="1" dirty="0"/>
          </a:p>
        </p:txBody>
      </p:sp>
      <p:sp>
        <p:nvSpPr>
          <p:cNvPr id="3" name="副标题 2"/>
          <p:cNvSpPr>
            <a:spLocks noGrp="1"/>
          </p:cNvSpPr>
          <p:nvPr>
            <p:ph type="subTitle" idx="1"/>
          </p:nvPr>
        </p:nvSpPr>
        <p:spPr>
          <a:xfrm>
            <a:off x="1524000" y="4387038"/>
            <a:ext cx="9144000" cy="1655762"/>
          </a:xfrm>
        </p:spPr>
        <p:txBody>
          <a:bodyPr>
            <a:normAutofit/>
          </a:bodyPr>
          <a:lstStyle/>
          <a:p>
            <a:r>
              <a:rPr lang="zh-CN" altLang="en-US" sz="3200" dirty="0" smtClean="0"/>
              <a:t>胡  波</a:t>
            </a:r>
            <a:endParaRPr lang="en-US" altLang="zh-CN" sz="1800" dirty="0" smtClean="0"/>
          </a:p>
          <a:p>
            <a:r>
              <a:rPr lang="en-US" altLang="zh-CN" sz="3200" dirty="0" smtClean="0"/>
              <a:t>2016.4.19</a:t>
            </a:r>
            <a:endParaRPr lang="en-US" altLang="zh-CN" sz="3200" dirty="0" smtClean="0"/>
          </a:p>
        </p:txBody>
      </p:sp>
    </p:spTree>
    <p:extLst>
      <p:ext uri="{BB962C8B-B14F-4D97-AF65-F5344CB8AC3E}">
        <p14:creationId xmlns:p14="http://schemas.microsoft.com/office/powerpoint/2010/main" val="741590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effectLst>
                  <a:outerShdw blurRad="38100" dist="38100" dir="2700000" algn="tl">
                    <a:srgbClr val="000000">
                      <a:alpha val="43137"/>
                    </a:srgbClr>
                  </a:outerShdw>
                </a:effectLst>
              </a:rPr>
              <a:t>提纲</a:t>
            </a:r>
          </a:p>
        </p:txBody>
      </p:sp>
      <p:sp>
        <p:nvSpPr>
          <p:cNvPr id="3" name="内容占位符 2"/>
          <p:cNvSpPr>
            <a:spLocks noGrp="1"/>
          </p:cNvSpPr>
          <p:nvPr>
            <p:ph idx="1"/>
          </p:nvPr>
        </p:nvSpPr>
        <p:spPr>
          <a:xfrm>
            <a:off x="3089428" y="1970026"/>
            <a:ext cx="8066251" cy="4023360"/>
          </a:xfrm>
        </p:spPr>
        <p:txBody>
          <a:bodyPr>
            <a:normAutofit/>
          </a:bodyPr>
          <a:lstStyle/>
          <a:p>
            <a:pPr marL="541338" indent="-541338">
              <a:buFont typeface="Wingdings" panose="05000000000000000000" pitchFamily="2" charset="2"/>
              <a:buChar char="l"/>
            </a:pPr>
            <a:r>
              <a:rPr lang="zh-CN" altLang="zh-CN" sz="3600" b="1" dirty="0"/>
              <a:t>立项背景</a:t>
            </a:r>
            <a:endParaRPr lang="en-US" altLang="zh-CN" sz="3600" b="1" dirty="0"/>
          </a:p>
          <a:p>
            <a:pPr marL="541338" indent="-541338">
              <a:buFont typeface="Wingdings" panose="05000000000000000000" pitchFamily="2" charset="2"/>
              <a:buChar char="l"/>
            </a:pPr>
            <a:r>
              <a:rPr lang="zh-CN" altLang="zh-CN" sz="3600" b="1" dirty="0"/>
              <a:t>培养目标</a:t>
            </a:r>
            <a:endParaRPr lang="en-US" altLang="zh-CN" sz="3600" b="1" dirty="0"/>
          </a:p>
          <a:p>
            <a:pPr marL="541338" lvl="0" indent="-541338">
              <a:buFont typeface="Wingdings" panose="05000000000000000000" pitchFamily="2" charset="2"/>
              <a:buChar char="l"/>
            </a:pPr>
            <a:r>
              <a:rPr lang="zh-CN" altLang="zh-CN" sz="3600" b="1" dirty="0" smtClean="0"/>
              <a:t>培养</a:t>
            </a:r>
            <a:r>
              <a:rPr lang="zh-CN" altLang="zh-CN" sz="3600" b="1" dirty="0"/>
              <a:t>方案</a:t>
            </a:r>
          </a:p>
          <a:p>
            <a:pPr marL="541338" lvl="0" indent="-541338">
              <a:buFont typeface="Wingdings" panose="05000000000000000000" pitchFamily="2" charset="2"/>
              <a:buChar char="l"/>
            </a:pPr>
            <a:r>
              <a:rPr lang="zh-CN" altLang="zh-CN" sz="3600" b="1" dirty="0" smtClean="0"/>
              <a:t>实施方</a:t>
            </a:r>
            <a:r>
              <a:rPr lang="zh-CN" altLang="en-US" sz="3600" b="1" dirty="0" smtClean="0"/>
              <a:t>案与激励措施</a:t>
            </a:r>
            <a:endParaRPr lang="en-US" altLang="zh-CN" sz="3600" b="1" dirty="0" smtClean="0"/>
          </a:p>
          <a:p>
            <a:pPr marL="541338" indent="-541338">
              <a:buFont typeface="Wingdings" panose="05000000000000000000" pitchFamily="2" charset="2"/>
              <a:buChar char="l"/>
            </a:pPr>
            <a:r>
              <a:rPr lang="zh-CN" altLang="zh-CN" sz="3600" b="1" dirty="0"/>
              <a:t>组织</a:t>
            </a:r>
            <a:r>
              <a:rPr lang="zh-CN" altLang="zh-CN" sz="3600" b="1" dirty="0" smtClean="0"/>
              <a:t>管理</a:t>
            </a:r>
            <a:endParaRPr lang="en-US" altLang="zh-CN" sz="3600" b="1" dirty="0"/>
          </a:p>
        </p:txBody>
      </p:sp>
    </p:spTree>
    <p:extLst>
      <p:ext uri="{BB962C8B-B14F-4D97-AF65-F5344CB8AC3E}">
        <p14:creationId xmlns:p14="http://schemas.microsoft.com/office/powerpoint/2010/main" val="3230550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（一）</a:t>
            </a:r>
            <a:endParaRPr lang="zh-CN" altLang="en-US" dirty="0"/>
          </a:p>
        </p:txBody>
      </p:sp>
      <p:sp>
        <p:nvSpPr>
          <p:cNvPr id="3" name="内容占位符 2"/>
          <p:cNvSpPr>
            <a:spLocks noGrp="1"/>
          </p:cNvSpPr>
          <p:nvPr>
            <p:ph idx="1"/>
          </p:nvPr>
        </p:nvSpPr>
        <p:spPr/>
        <p:txBody>
          <a:bodyPr>
            <a:normAutofit/>
          </a:bodyPr>
          <a:lstStyle/>
          <a:p>
            <a:pPr marL="541338" indent="-541338">
              <a:lnSpc>
                <a:spcPct val="160000"/>
              </a:lnSpc>
              <a:buFont typeface="Wingdings" panose="05000000000000000000" pitchFamily="2" charset="2"/>
              <a:buChar char="l"/>
            </a:pPr>
            <a:r>
              <a:rPr lang="zh-CN" altLang="zh-CN" sz="3200" b="1" dirty="0"/>
              <a:t>电子</a:t>
            </a:r>
            <a:r>
              <a:rPr lang="zh-CN" altLang="zh-CN" sz="3200" b="1" dirty="0" smtClean="0"/>
              <a:t>信息</a:t>
            </a:r>
            <a:r>
              <a:rPr lang="zh-CN" altLang="en-US" sz="3200" b="1" dirty="0" smtClean="0"/>
              <a:t>、光电信息</a:t>
            </a:r>
            <a:r>
              <a:rPr lang="zh-CN" altLang="zh-CN" sz="3200" b="1" dirty="0" smtClean="0"/>
              <a:t>学科</a:t>
            </a:r>
            <a:r>
              <a:rPr lang="zh-CN" altLang="zh-CN" sz="3200" b="1" dirty="0"/>
              <a:t>发展</a:t>
            </a:r>
            <a:r>
              <a:rPr lang="zh-CN" altLang="zh-CN" sz="3200" b="1" dirty="0" smtClean="0"/>
              <a:t>趋势</a:t>
            </a:r>
            <a:endParaRPr lang="en-US" altLang="zh-CN" sz="3200" b="1" dirty="0" smtClean="0"/>
          </a:p>
          <a:p>
            <a:pPr marL="833946" lvl="1" indent="-541338">
              <a:lnSpc>
                <a:spcPct val="160000"/>
              </a:lnSpc>
              <a:buFont typeface="Wingdings" panose="05000000000000000000" pitchFamily="2" charset="2"/>
              <a:buChar char="Ø"/>
            </a:pPr>
            <a:r>
              <a:rPr lang="zh-CN" altLang="en-US" sz="2800" dirty="0" smtClean="0"/>
              <a:t>信息科学的支撑技术之一</a:t>
            </a:r>
            <a:endParaRPr lang="zh-CN" altLang="zh-CN" sz="2800" dirty="0"/>
          </a:p>
          <a:p>
            <a:pPr marL="833946" lvl="1" indent="-541338">
              <a:lnSpc>
                <a:spcPct val="160000"/>
              </a:lnSpc>
              <a:buFont typeface="Wingdings" panose="05000000000000000000" pitchFamily="2" charset="2"/>
              <a:buChar char="Ø"/>
            </a:pPr>
            <a:r>
              <a:rPr lang="zh-CN" altLang="zh-CN" sz="2800" dirty="0" smtClean="0"/>
              <a:t>系统</a:t>
            </a:r>
            <a:r>
              <a:rPr lang="zh-CN" altLang="zh-CN" sz="2800" dirty="0"/>
              <a:t>复杂性</a:t>
            </a:r>
            <a:r>
              <a:rPr lang="zh-CN" altLang="zh-CN" sz="2800" dirty="0" smtClean="0"/>
              <a:t>水平不断提升</a:t>
            </a:r>
            <a:endParaRPr lang="zh-CN" altLang="zh-CN" sz="2800" dirty="0"/>
          </a:p>
          <a:p>
            <a:pPr marL="833946" lvl="1" indent="-541338">
              <a:lnSpc>
                <a:spcPct val="160000"/>
              </a:lnSpc>
              <a:buFont typeface="Wingdings" panose="05000000000000000000" pitchFamily="2" charset="2"/>
              <a:buChar char="Ø"/>
            </a:pPr>
            <a:r>
              <a:rPr lang="zh-CN" altLang="zh-CN" sz="2800" dirty="0" smtClean="0"/>
              <a:t>愈来愈多</a:t>
            </a:r>
            <a:r>
              <a:rPr lang="zh-CN" altLang="zh-CN" sz="2800" dirty="0"/>
              <a:t>的研究和应用活动将与其他学科领域形成</a:t>
            </a:r>
            <a:r>
              <a:rPr lang="zh-CN" altLang="zh-CN" sz="2800" dirty="0" smtClean="0"/>
              <a:t>交叉</a:t>
            </a:r>
            <a:endParaRPr lang="zh-CN" altLang="zh-CN" sz="2800" dirty="0"/>
          </a:p>
        </p:txBody>
      </p:sp>
    </p:spTree>
    <p:extLst>
      <p:ext uri="{BB962C8B-B14F-4D97-AF65-F5344CB8AC3E}">
        <p14:creationId xmlns:p14="http://schemas.microsoft.com/office/powerpoint/2010/main" val="3846710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（二）</a:t>
            </a:r>
            <a:endParaRPr lang="zh-CN" altLang="en-US" dirty="0"/>
          </a:p>
        </p:txBody>
      </p:sp>
      <p:sp>
        <p:nvSpPr>
          <p:cNvPr id="3" name="内容占位符 2"/>
          <p:cNvSpPr>
            <a:spLocks noGrp="1"/>
          </p:cNvSpPr>
          <p:nvPr>
            <p:ph idx="1"/>
          </p:nvPr>
        </p:nvSpPr>
        <p:spPr/>
        <p:txBody>
          <a:bodyPr>
            <a:normAutofit fontScale="70000" lnSpcReduction="20000"/>
          </a:bodyPr>
          <a:lstStyle/>
          <a:p>
            <a:pPr marL="541338" indent="-541338">
              <a:lnSpc>
                <a:spcPct val="160000"/>
              </a:lnSpc>
              <a:buFont typeface="Wingdings" panose="05000000000000000000" pitchFamily="2" charset="2"/>
              <a:buChar char="l"/>
            </a:pPr>
            <a:r>
              <a:rPr lang="zh-CN" altLang="zh-CN" sz="3600" b="1" dirty="0" smtClean="0"/>
              <a:t>电子信息学科</a:t>
            </a:r>
            <a:r>
              <a:rPr lang="zh-CN" altLang="zh-CN" sz="3700" b="1" dirty="0"/>
              <a:t>人才培养</a:t>
            </a:r>
            <a:r>
              <a:rPr lang="zh-CN" altLang="en-US" sz="3700" b="1" dirty="0"/>
              <a:t>存在的</a:t>
            </a:r>
            <a:r>
              <a:rPr lang="zh-CN" altLang="zh-CN" sz="3700" b="1" dirty="0"/>
              <a:t>问题</a:t>
            </a:r>
            <a:endParaRPr lang="en-US" altLang="zh-CN" sz="3700" b="1" dirty="0"/>
          </a:p>
          <a:p>
            <a:pPr marL="833946" lvl="1" indent="-541338">
              <a:lnSpc>
                <a:spcPct val="160000"/>
              </a:lnSpc>
              <a:buFont typeface="Wingdings" panose="05000000000000000000" pitchFamily="2" charset="2"/>
              <a:buChar char="Ø"/>
            </a:pPr>
            <a:r>
              <a:rPr lang="zh-CN" altLang="zh-CN" sz="3400" dirty="0"/>
              <a:t>缺乏独立</a:t>
            </a:r>
            <a:r>
              <a:rPr lang="zh-CN" altLang="en-US" sz="3400" dirty="0"/>
              <a:t>分析问题、</a:t>
            </a:r>
            <a:r>
              <a:rPr lang="zh-CN" altLang="zh-CN" sz="3400" dirty="0"/>
              <a:t>解决问题的能力；</a:t>
            </a:r>
            <a:endParaRPr lang="en-US" altLang="zh-CN" sz="3400" dirty="0"/>
          </a:p>
          <a:p>
            <a:pPr marL="833946" lvl="1" indent="-541338">
              <a:lnSpc>
                <a:spcPct val="160000"/>
              </a:lnSpc>
              <a:buFont typeface="Wingdings" panose="05000000000000000000" pitchFamily="2" charset="2"/>
              <a:buChar char="Ø"/>
            </a:pPr>
            <a:r>
              <a:rPr lang="zh-CN" altLang="en-US" sz="3400" dirty="0" smtClean="0"/>
              <a:t>实践能力的不足：</a:t>
            </a:r>
            <a:r>
              <a:rPr lang="zh-CN" altLang="zh-CN" sz="3400" dirty="0" smtClean="0"/>
              <a:t>对</a:t>
            </a:r>
            <a:r>
              <a:rPr lang="zh-CN" altLang="zh-CN" sz="3400" dirty="0"/>
              <a:t>工具和方法的应用不熟、经验不足</a:t>
            </a:r>
            <a:endParaRPr lang="en-US" altLang="zh-CN" sz="3400" dirty="0"/>
          </a:p>
          <a:p>
            <a:pPr marL="833946" lvl="1" indent="-541338">
              <a:lnSpc>
                <a:spcPct val="160000"/>
              </a:lnSpc>
              <a:buFont typeface="Wingdings" panose="05000000000000000000" pitchFamily="2" charset="2"/>
              <a:buChar char="Ø"/>
            </a:pPr>
            <a:r>
              <a:rPr lang="zh-CN" altLang="en-US" sz="3400" dirty="0" smtClean="0"/>
              <a:t>知识面狭窄：</a:t>
            </a:r>
            <a:r>
              <a:rPr lang="zh-CN" altLang="zh-CN" sz="3400" dirty="0" smtClean="0"/>
              <a:t>在</a:t>
            </a:r>
            <a:r>
              <a:rPr lang="zh-CN" altLang="zh-CN" sz="3400" dirty="0"/>
              <a:t>从事与行业相关的应用系统开发与研究工作中，除了需要电子信息科学与技术专业知识，更需要与行业相关的</a:t>
            </a:r>
            <a:r>
              <a:rPr lang="zh-CN" altLang="zh-CN" sz="3400" dirty="0" smtClean="0"/>
              <a:t>专业知识</a:t>
            </a:r>
            <a:endParaRPr lang="en-US" altLang="zh-CN" sz="3400" dirty="0" smtClean="0"/>
          </a:p>
          <a:p>
            <a:pPr marL="833946" lvl="1" indent="-541338">
              <a:lnSpc>
                <a:spcPct val="160000"/>
              </a:lnSpc>
              <a:buFont typeface="Wingdings" panose="05000000000000000000" pitchFamily="2" charset="2"/>
              <a:buChar char="Ø"/>
            </a:pPr>
            <a:r>
              <a:rPr lang="zh-CN" altLang="zh-CN" sz="3400" dirty="0" smtClean="0"/>
              <a:t>责任心</a:t>
            </a:r>
            <a:r>
              <a:rPr lang="zh-CN" altLang="en-US" sz="3400" dirty="0" smtClean="0"/>
              <a:t>、</a:t>
            </a:r>
            <a:r>
              <a:rPr lang="zh-CN" altLang="zh-CN" sz="3400" dirty="0" smtClean="0"/>
              <a:t>纪律性</a:t>
            </a:r>
            <a:r>
              <a:rPr lang="zh-CN" altLang="en-US" sz="3400" dirty="0" smtClean="0"/>
              <a:t>和协作能力</a:t>
            </a:r>
            <a:r>
              <a:rPr lang="zh-CN" altLang="zh-CN" sz="3400" dirty="0" smtClean="0"/>
              <a:t>不</a:t>
            </a:r>
            <a:r>
              <a:rPr lang="zh-CN" altLang="zh-CN" sz="3400" dirty="0"/>
              <a:t>强</a:t>
            </a:r>
            <a:endParaRPr lang="en-US" altLang="zh-CN" sz="3400" dirty="0"/>
          </a:p>
          <a:p>
            <a:pPr marL="541338" indent="-541338">
              <a:lnSpc>
                <a:spcPct val="160000"/>
              </a:lnSpc>
              <a:buFont typeface="Wingdings" panose="05000000000000000000" pitchFamily="2" charset="2"/>
              <a:buChar char="l"/>
            </a:pPr>
            <a:endParaRPr lang="zh-CN" altLang="en-US" sz="3300" b="1" dirty="0"/>
          </a:p>
        </p:txBody>
      </p:sp>
    </p:spTree>
    <p:extLst>
      <p:ext uri="{BB962C8B-B14F-4D97-AF65-F5344CB8AC3E}">
        <p14:creationId xmlns:p14="http://schemas.microsoft.com/office/powerpoint/2010/main" val="2510192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（三）</a:t>
            </a:r>
            <a:endParaRPr lang="zh-CN" altLang="en-US" dirty="0"/>
          </a:p>
        </p:txBody>
      </p:sp>
      <p:sp>
        <p:nvSpPr>
          <p:cNvPr id="3" name="内容占位符 2"/>
          <p:cNvSpPr>
            <a:spLocks noGrp="1"/>
          </p:cNvSpPr>
          <p:nvPr>
            <p:ph idx="1"/>
          </p:nvPr>
        </p:nvSpPr>
        <p:spPr/>
        <p:txBody>
          <a:bodyPr>
            <a:normAutofit/>
          </a:bodyPr>
          <a:lstStyle/>
          <a:p>
            <a:pPr marL="541338" indent="-541338">
              <a:lnSpc>
                <a:spcPct val="160000"/>
              </a:lnSpc>
              <a:buFont typeface="Wingdings" panose="05000000000000000000" pitchFamily="2" charset="2"/>
              <a:buChar char="l"/>
            </a:pPr>
            <a:r>
              <a:rPr lang="zh-CN" altLang="en-US" sz="3600" b="1" dirty="0" smtClean="0"/>
              <a:t>复旦大学</a:t>
            </a:r>
            <a:r>
              <a:rPr lang="zh-CN" altLang="zh-CN" sz="3600" b="1" dirty="0" smtClean="0"/>
              <a:t>电子</a:t>
            </a:r>
            <a:r>
              <a:rPr lang="zh-CN" altLang="zh-CN" sz="3600" b="1" dirty="0"/>
              <a:t>信息</a:t>
            </a:r>
            <a:r>
              <a:rPr lang="zh-CN" altLang="zh-CN" sz="3600" b="1" dirty="0" smtClean="0"/>
              <a:t>学科</a:t>
            </a:r>
            <a:r>
              <a:rPr lang="zh-CN" altLang="en-US" sz="3600" b="1" dirty="0" smtClean="0"/>
              <a:t>人才培养存在的问题</a:t>
            </a:r>
            <a:endParaRPr lang="en-US" altLang="zh-CN" sz="3600" b="1" dirty="0" smtClean="0"/>
          </a:p>
          <a:p>
            <a:pPr marL="833946" lvl="1" indent="-541338">
              <a:lnSpc>
                <a:spcPct val="160000"/>
              </a:lnSpc>
              <a:buFont typeface="Wingdings" panose="05000000000000000000" pitchFamily="2" charset="2"/>
              <a:buChar char="Ø"/>
            </a:pPr>
            <a:r>
              <a:rPr lang="zh-CN" altLang="zh-CN" sz="2900" dirty="0"/>
              <a:t>大学第一年的学习转型</a:t>
            </a:r>
          </a:p>
          <a:p>
            <a:pPr marL="833946" lvl="1" indent="-541338">
              <a:lnSpc>
                <a:spcPct val="160000"/>
              </a:lnSpc>
              <a:buFont typeface="Wingdings" panose="05000000000000000000" pitchFamily="2" charset="2"/>
              <a:buChar char="Ø"/>
            </a:pPr>
            <a:r>
              <a:rPr lang="zh-CN" altLang="zh-CN" sz="2800" dirty="0"/>
              <a:t>专业分流的</a:t>
            </a:r>
            <a:r>
              <a:rPr lang="zh-CN" altLang="zh-CN" sz="2800" dirty="0" smtClean="0"/>
              <a:t>问题</a:t>
            </a:r>
            <a:endParaRPr lang="en-US" altLang="zh-CN" sz="2800" dirty="0" smtClean="0"/>
          </a:p>
          <a:p>
            <a:pPr marL="833946" lvl="1" indent="-541338">
              <a:lnSpc>
                <a:spcPct val="160000"/>
              </a:lnSpc>
              <a:buFont typeface="Wingdings" panose="05000000000000000000" pitchFamily="2" charset="2"/>
              <a:buChar char="Ø"/>
            </a:pPr>
            <a:r>
              <a:rPr lang="zh-CN" altLang="zh-CN" sz="2900" dirty="0"/>
              <a:t>继续深造和就业情况</a:t>
            </a:r>
          </a:p>
          <a:p>
            <a:pPr marL="541338" indent="-541338">
              <a:lnSpc>
                <a:spcPct val="160000"/>
              </a:lnSpc>
              <a:buFont typeface="Wingdings" panose="05000000000000000000" pitchFamily="2" charset="2"/>
              <a:buChar char="l"/>
            </a:pPr>
            <a:endParaRPr lang="zh-CN" altLang="en-US" sz="3300" b="1" dirty="0"/>
          </a:p>
        </p:txBody>
      </p:sp>
      <p:pic>
        <p:nvPicPr>
          <p:cNvPr id="1026" name="图表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213" y="2768164"/>
            <a:ext cx="4382394"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表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213" y="2768164"/>
            <a:ext cx="4382394" cy="273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图表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214" y="2768163"/>
            <a:ext cx="4382393"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84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02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27"/>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立项</a:t>
            </a:r>
            <a:r>
              <a:rPr lang="zh-CN" altLang="zh-CN" b="1" dirty="0" smtClean="0"/>
              <a:t>背景</a:t>
            </a:r>
            <a:r>
              <a:rPr lang="zh-CN" altLang="en-US" b="1" dirty="0" smtClean="0"/>
              <a:t>（四）</a:t>
            </a:r>
            <a:endParaRPr lang="zh-CN" altLang="en-US" dirty="0"/>
          </a:p>
        </p:txBody>
      </p:sp>
      <p:sp>
        <p:nvSpPr>
          <p:cNvPr id="3" name="内容占位符 2"/>
          <p:cNvSpPr>
            <a:spLocks noGrp="1"/>
          </p:cNvSpPr>
          <p:nvPr>
            <p:ph idx="1"/>
          </p:nvPr>
        </p:nvSpPr>
        <p:spPr>
          <a:xfrm>
            <a:off x="1097280" y="1845734"/>
            <a:ext cx="10058400" cy="4350880"/>
          </a:xfrm>
        </p:spPr>
        <p:txBody>
          <a:bodyPr>
            <a:normAutofit/>
          </a:bodyPr>
          <a:lstStyle/>
          <a:p>
            <a:pPr marL="541338" indent="-541338">
              <a:lnSpc>
                <a:spcPct val="120000"/>
              </a:lnSpc>
              <a:buFont typeface="Wingdings" panose="05000000000000000000" pitchFamily="2" charset="2"/>
              <a:buChar char="l"/>
            </a:pPr>
            <a:r>
              <a:rPr lang="zh-CN" altLang="en-US" sz="3200" b="1" dirty="0" smtClean="0"/>
              <a:t>适应</a:t>
            </a:r>
            <a:r>
              <a:rPr lang="zh-CN" altLang="zh-CN" sz="3200" b="1" dirty="0" smtClean="0"/>
              <a:t>电子信息学科发展</a:t>
            </a:r>
            <a:r>
              <a:rPr lang="zh-CN" altLang="en-US" sz="3200" b="1" dirty="0" smtClean="0"/>
              <a:t>的人才需求</a:t>
            </a:r>
            <a:endParaRPr lang="en-US" altLang="zh-CN" sz="3200" b="1" dirty="0" smtClean="0"/>
          </a:p>
          <a:p>
            <a:pPr marL="833946" lvl="1" indent="-541338">
              <a:lnSpc>
                <a:spcPct val="120000"/>
              </a:lnSpc>
              <a:buFont typeface="Wingdings" panose="05000000000000000000" pitchFamily="2" charset="2"/>
              <a:buChar char="Ø"/>
            </a:pPr>
            <a:r>
              <a:rPr lang="zh-CN" altLang="zh-CN" sz="2000" dirty="0" smtClean="0"/>
              <a:t>三</a:t>
            </a:r>
            <a:r>
              <a:rPr lang="zh-CN" altLang="zh-CN" sz="2000" dirty="0"/>
              <a:t>类基础</a:t>
            </a:r>
            <a:r>
              <a:rPr lang="zh-CN" altLang="zh-CN" sz="2000" dirty="0" smtClean="0"/>
              <a:t>：</a:t>
            </a:r>
            <a:endParaRPr lang="en-US" altLang="zh-CN" dirty="0"/>
          </a:p>
          <a:p>
            <a:pPr marL="1016826" lvl="2" indent="-541338">
              <a:lnSpc>
                <a:spcPct val="120000"/>
              </a:lnSpc>
              <a:buFont typeface="Wingdings" panose="05000000000000000000" pitchFamily="2" charset="2"/>
              <a:buChar char="Ø"/>
            </a:pPr>
            <a:r>
              <a:rPr lang="zh-CN" altLang="zh-CN" sz="1600" dirty="0" smtClean="0"/>
              <a:t>本</a:t>
            </a:r>
            <a:r>
              <a:rPr lang="zh-CN" altLang="zh-CN" sz="1600" dirty="0"/>
              <a:t>学科知识基础：较强的数理知识；外语知识；工程核心知识；专业核心</a:t>
            </a:r>
            <a:r>
              <a:rPr lang="zh-CN" altLang="zh-CN" sz="1600" dirty="0" smtClean="0"/>
              <a:t>知识</a:t>
            </a:r>
            <a:endParaRPr lang="en-US" altLang="zh-CN" dirty="0"/>
          </a:p>
          <a:p>
            <a:pPr marL="1016826" lvl="2" indent="-541338">
              <a:lnSpc>
                <a:spcPct val="120000"/>
              </a:lnSpc>
              <a:buFont typeface="Wingdings" panose="05000000000000000000" pitchFamily="2" charset="2"/>
              <a:buChar char="Ø"/>
            </a:pPr>
            <a:r>
              <a:rPr lang="zh-CN" altLang="zh-CN" sz="1600" dirty="0" smtClean="0"/>
              <a:t>相关</a:t>
            </a:r>
            <a:r>
              <a:rPr lang="zh-CN" altLang="zh-CN" sz="1600" dirty="0"/>
              <a:t>学科知识基础：材料学、电子机械、通信、计算机、控制</a:t>
            </a:r>
            <a:r>
              <a:rPr lang="zh-CN" altLang="zh-CN" sz="1600" dirty="0" smtClean="0"/>
              <a:t>等</a:t>
            </a:r>
            <a:endParaRPr lang="en-US" altLang="zh-CN" sz="1800" dirty="0"/>
          </a:p>
          <a:p>
            <a:pPr marL="1016826" lvl="2" indent="-541338">
              <a:lnSpc>
                <a:spcPct val="120000"/>
              </a:lnSpc>
              <a:buFont typeface="Wingdings" panose="05000000000000000000" pitchFamily="2" charset="2"/>
              <a:buChar char="Ø"/>
            </a:pPr>
            <a:r>
              <a:rPr lang="zh-CN" altLang="zh-CN" sz="1600" dirty="0" smtClean="0"/>
              <a:t>其他</a:t>
            </a:r>
            <a:r>
              <a:rPr lang="zh-CN" altLang="zh-CN" sz="1600" dirty="0"/>
              <a:t>学科知识基础：自然、经管、人文社科以及其它与学生综合素质相关的学科</a:t>
            </a:r>
            <a:r>
              <a:rPr lang="zh-CN" altLang="zh-CN" sz="1600" dirty="0" smtClean="0"/>
              <a:t>知识</a:t>
            </a:r>
            <a:endParaRPr lang="en-US" altLang="zh-CN" sz="1800" dirty="0"/>
          </a:p>
          <a:p>
            <a:pPr marL="833946" lvl="1" indent="-541338">
              <a:lnSpc>
                <a:spcPct val="120000"/>
              </a:lnSpc>
              <a:buFont typeface="Wingdings" panose="05000000000000000000" pitchFamily="2" charset="2"/>
              <a:buChar char="Ø"/>
            </a:pPr>
            <a:r>
              <a:rPr lang="zh-CN" altLang="zh-CN" sz="2000" dirty="0" smtClean="0"/>
              <a:t>四</a:t>
            </a:r>
            <a:r>
              <a:rPr lang="zh-CN" altLang="zh-CN" sz="2000" dirty="0"/>
              <a:t>种能力</a:t>
            </a:r>
            <a:r>
              <a:rPr lang="zh-CN" altLang="zh-CN" sz="2000" dirty="0" smtClean="0"/>
              <a:t>：</a:t>
            </a:r>
            <a:endParaRPr lang="en-US" altLang="zh-CN" sz="2400" dirty="0"/>
          </a:p>
          <a:p>
            <a:pPr marL="1016826" lvl="2" indent="-541338">
              <a:lnSpc>
                <a:spcPct val="120000"/>
              </a:lnSpc>
              <a:buFont typeface="Wingdings" panose="05000000000000000000" pitchFamily="2" charset="2"/>
              <a:buChar char="Ø"/>
            </a:pPr>
            <a:r>
              <a:rPr lang="zh-CN" altLang="zh-CN" sz="1600" dirty="0" smtClean="0"/>
              <a:t>获取</a:t>
            </a:r>
            <a:r>
              <a:rPr lang="zh-CN" altLang="zh-CN" sz="1600" dirty="0"/>
              <a:t>与运用知识能力，知识综合集成运用和不断更新的能力</a:t>
            </a:r>
            <a:r>
              <a:rPr lang="zh-CN" altLang="zh-CN" sz="1600" dirty="0" smtClean="0"/>
              <a:t>；</a:t>
            </a:r>
            <a:endParaRPr lang="en-US" altLang="zh-CN" dirty="0"/>
          </a:p>
          <a:p>
            <a:pPr marL="1016826" lvl="2" indent="-541338">
              <a:lnSpc>
                <a:spcPct val="120000"/>
              </a:lnSpc>
              <a:buFont typeface="Wingdings" panose="05000000000000000000" pitchFamily="2" charset="2"/>
              <a:buChar char="Ø"/>
            </a:pPr>
            <a:r>
              <a:rPr lang="zh-CN" altLang="zh-CN" sz="1600" dirty="0" smtClean="0"/>
              <a:t>创造性思维</a:t>
            </a:r>
            <a:r>
              <a:rPr lang="zh-CN" altLang="zh-CN" sz="1600" dirty="0"/>
              <a:t>和敏锐的洞察力与创新能力</a:t>
            </a:r>
            <a:r>
              <a:rPr lang="zh-CN" altLang="zh-CN" sz="1600" dirty="0" smtClean="0"/>
              <a:t>；</a:t>
            </a:r>
            <a:endParaRPr lang="en-US" altLang="zh-CN" sz="1800" dirty="0"/>
          </a:p>
          <a:p>
            <a:pPr marL="1016826" lvl="2" indent="-541338">
              <a:lnSpc>
                <a:spcPct val="120000"/>
              </a:lnSpc>
              <a:buFont typeface="Wingdings" panose="05000000000000000000" pitchFamily="2" charset="2"/>
              <a:buChar char="Ø"/>
            </a:pPr>
            <a:r>
              <a:rPr lang="zh-CN" altLang="zh-CN" sz="1600" dirty="0" smtClean="0"/>
              <a:t>组织</a:t>
            </a:r>
            <a:r>
              <a:rPr lang="zh-CN" altLang="zh-CN" sz="1600" dirty="0"/>
              <a:t>管理、社交能力和活动策划能力</a:t>
            </a:r>
            <a:r>
              <a:rPr lang="zh-CN" altLang="zh-CN" sz="1600" dirty="0" smtClean="0"/>
              <a:t>；</a:t>
            </a:r>
            <a:endParaRPr lang="en-US" altLang="zh-CN" sz="1800" dirty="0"/>
          </a:p>
          <a:p>
            <a:pPr marL="1016826" lvl="2" indent="-541338">
              <a:lnSpc>
                <a:spcPct val="120000"/>
              </a:lnSpc>
              <a:buFont typeface="Wingdings" panose="05000000000000000000" pitchFamily="2" charset="2"/>
              <a:buChar char="Ø"/>
            </a:pPr>
            <a:r>
              <a:rPr lang="zh-CN" altLang="zh-CN" sz="1600" dirty="0" smtClean="0"/>
              <a:t>具有</a:t>
            </a:r>
            <a:r>
              <a:rPr lang="zh-CN" altLang="zh-CN" sz="1600" dirty="0"/>
              <a:t>运用所学知识，进行初步科学研究和产品开发的能力</a:t>
            </a:r>
            <a:r>
              <a:rPr lang="zh-CN" altLang="zh-CN" sz="1600" dirty="0" smtClean="0"/>
              <a:t>。</a:t>
            </a:r>
            <a:endParaRPr lang="zh-CN" altLang="zh-CN" sz="1800" dirty="0"/>
          </a:p>
        </p:txBody>
      </p:sp>
    </p:spTree>
    <p:extLst>
      <p:ext uri="{BB962C8B-B14F-4D97-AF65-F5344CB8AC3E}">
        <p14:creationId xmlns:p14="http://schemas.microsoft.com/office/powerpoint/2010/main" val="552665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改革思路</a:t>
            </a:r>
            <a:endParaRPr lang="zh-CN" altLang="en-US" b="1" dirty="0"/>
          </a:p>
        </p:txBody>
      </p:sp>
      <p:sp>
        <p:nvSpPr>
          <p:cNvPr id="4" name="内容占位符 2"/>
          <p:cNvSpPr>
            <a:spLocks noGrp="1"/>
          </p:cNvSpPr>
          <p:nvPr>
            <p:ph idx="1"/>
          </p:nvPr>
        </p:nvSpPr>
        <p:spPr>
          <a:xfrm>
            <a:off x="1097280" y="1737360"/>
            <a:ext cx="10058400" cy="4503642"/>
          </a:xfrm>
        </p:spPr>
        <p:txBody>
          <a:bodyPr>
            <a:normAutofit fontScale="92500"/>
          </a:bodyPr>
          <a:lstStyle/>
          <a:p>
            <a:pPr marL="985838" lvl="1" indent="-444500">
              <a:lnSpc>
                <a:spcPct val="150000"/>
              </a:lnSpc>
              <a:buFont typeface="Wingdings" panose="05000000000000000000" pitchFamily="2" charset="2"/>
              <a:buChar char="Ø"/>
            </a:pPr>
            <a:r>
              <a:rPr lang="zh-CN" altLang="zh-CN" sz="2400" dirty="0" smtClean="0"/>
              <a:t>借鉴</a:t>
            </a:r>
            <a:r>
              <a:rPr lang="zh-CN" altLang="zh-CN" sz="2400" dirty="0"/>
              <a:t>国外相同类型大学电子</a:t>
            </a:r>
            <a:r>
              <a:rPr lang="zh-CN" altLang="zh-CN" sz="2400" dirty="0" smtClean="0"/>
              <a:t>信息</a:t>
            </a:r>
            <a:r>
              <a:rPr lang="zh-CN" altLang="en-US" sz="2400" dirty="0" smtClean="0"/>
              <a:t>、光电信息</a:t>
            </a:r>
            <a:r>
              <a:rPr lang="zh-CN" altLang="zh-CN" sz="2400" dirty="0" smtClean="0"/>
              <a:t>学科</a:t>
            </a:r>
            <a:r>
              <a:rPr lang="zh-CN" altLang="zh-CN" sz="2400" dirty="0"/>
              <a:t>创新教育的内容和</a:t>
            </a:r>
            <a:r>
              <a:rPr lang="zh-CN" altLang="zh-CN" sz="2400" dirty="0" smtClean="0"/>
              <a:t>途径</a:t>
            </a:r>
            <a:endParaRPr lang="zh-CN" altLang="zh-CN" dirty="0"/>
          </a:p>
          <a:p>
            <a:pPr marL="985838" lvl="1" indent="-444500">
              <a:lnSpc>
                <a:spcPct val="150000"/>
              </a:lnSpc>
              <a:buFont typeface="Wingdings" panose="05000000000000000000" pitchFamily="2" charset="2"/>
              <a:buChar char="Ø"/>
            </a:pPr>
            <a:r>
              <a:rPr lang="zh-CN" altLang="en-US" sz="2400" dirty="0" smtClean="0"/>
              <a:t>研究基于</a:t>
            </a:r>
            <a:r>
              <a:rPr lang="zh-CN" altLang="zh-CN" sz="2400" dirty="0" smtClean="0"/>
              <a:t>创新</a:t>
            </a:r>
            <a:r>
              <a:rPr lang="zh-CN" altLang="zh-CN" sz="2400" dirty="0"/>
              <a:t>教育</a:t>
            </a:r>
            <a:r>
              <a:rPr lang="zh-CN" altLang="zh-CN" sz="2400" dirty="0" smtClean="0"/>
              <a:t>体系</a:t>
            </a:r>
            <a:r>
              <a:rPr lang="zh-CN" altLang="en-US" sz="2400" dirty="0" smtClean="0"/>
              <a:t>的</a:t>
            </a:r>
            <a:r>
              <a:rPr lang="zh-CN" altLang="zh-CN" sz="2400" dirty="0" smtClean="0"/>
              <a:t>电子</a:t>
            </a:r>
            <a:r>
              <a:rPr lang="zh-CN" altLang="zh-CN" sz="2400" dirty="0" smtClean="0"/>
              <a:t>信息</a:t>
            </a:r>
            <a:r>
              <a:rPr lang="zh-CN" altLang="en-US" sz="2400" dirty="0" smtClean="0"/>
              <a:t>、光电信息</a:t>
            </a:r>
            <a:r>
              <a:rPr lang="zh-CN" altLang="zh-CN" sz="2400" dirty="0" smtClean="0"/>
              <a:t>学科</a:t>
            </a:r>
            <a:r>
              <a:rPr lang="zh-CN" altLang="zh-CN" sz="2400" dirty="0" smtClean="0"/>
              <a:t>专业</a:t>
            </a:r>
            <a:r>
              <a:rPr lang="zh-CN" altLang="zh-CN" sz="2400" dirty="0"/>
              <a:t>创新</a:t>
            </a:r>
            <a:r>
              <a:rPr lang="zh-CN" altLang="zh-CN" sz="2400" dirty="0" smtClean="0"/>
              <a:t>教育模式</a:t>
            </a:r>
            <a:endParaRPr lang="zh-CN" altLang="zh-CN" dirty="0"/>
          </a:p>
          <a:p>
            <a:pPr marL="985838" lvl="1" indent="-444500">
              <a:lnSpc>
                <a:spcPct val="150000"/>
              </a:lnSpc>
              <a:buFont typeface="Wingdings" panose="05000000000000000000" pitchFamily="2" charset="2"/>
              <a:buChar char="Ø"/>
            </a:pPr>
            <a:r>
              <a:rPr lang="zh-CN" altLang="en-US" sz="2400" dirty="0" smtClean="0"/>
              <a:t>促进</a:t>
            </a:r>
            <a:r>
              <a:rPr lang="zh-CN" altLang="zh-CN" sz="2400" dirty="0" smtClean="0"/>
              <a:t>与</a:t>
            </a:r>
            <a:r>
              <a:rPr lang="zh-CN" altLang="zh-CN" sz="2400" dirty="0" smtClean="0"/>
              <a:t>相关</a:t>
            </a:r>
            <a:r>
              <a:rPr lang="zh-CN" altLang="en-US" sz="2400" dirty="0" smtClean="0"/>
              <a:t>学科</a:t>
            </a:r>
            <a:r>
              <a:rPr lang="zh-CN" altLang="zh-CN" sz="2400" dirty="0" smtClean="0"/>
              <a:t>的综合</a:t>
            </a:r>
            <a:r>
              <a:rPr lang="zh-CN" altLang="en-US" sz="2400" dirty="0" smtClean="0"/>
              <a:t>与</a:t>
            </a:r>
            <a:r>
              <a:rPr lang="zh-CN" altLang="zh-CN" sz="2400" dirty="0" smtClean="0"/>
              <a:t>交叉；</a:t>
            </a:r>
            <a:endParaRPr lang="zh-CN" altLang="zh-CN" dirty="0"/>
          </a:p>
          <a:p>
            <a:pPr marL="985838" lvl="1" indent="-444500">
              <a:lnSpc>
                <a:spcPct val="150000"/>
              </a:lnSpc>
              <a:buFont typeface="Wingdings" panose="05000000000000000000" pitchFamily="2" charset="2"/>
              <a:buChar char="Ø"/>
            </a:pPr>
            <a:r>
              <a:rPr lang="zh-CN" altLang="zh-CN" sz="2400" dirty="0"/>
              <a:t>以</a:t>
            </a:r>
            <a:r>
              <a:rPr lang="zh-CN" altLang="zh-CN" sz="2400" dirty="0" smtClean="0"/>
              <a:t>“卓越计划”</a:t>
            </a:r>
            <a:r>
              <a:rPr lang="zh-CN" altLang="zh-CN" sz="2400" dirty="0"/>
              <a:t>为契机，以课程体系和人才培养模式的优化为抓手，先行先试，逐步推广</a:t>
            </a:r>
            <a:r>
              <a:rPr lang="zh-CN" altLang="zh-CN" sz="2400" dirty="0" smtClean="0"/>
              <a:t>。</a:t>
            </a:r>
            <a:endParaRPr lang="en-US" altLang="zh-CN" dirty="0"/>
          </a:p>
          <a:p>
            <a:pPr marL="985838" lvl="2" indent="354013">
              <a:lnSpc>
                <a:spcPct val="150000"/>
              </a:lnSpc>
              <a:buFont typeface="Wingdings" panose="05000000000000000000" pitchFamily="2" charset="2"/>
              <a:buChar char="Ø"/>
            </a:pPr>
            <a:r>
              <a:rPr lang="zh-CN" altLang="zh-CN" sz="1800" dirty="0" smtClean="0"/>
              <a:t>课程</a:t>
            </a:r>
            <a:r>
              <a:rPr lang="zh-CN" altLang="zh-CN" sz="1800" dirty="0"/>
              <a:t>体系：宽口径、重基础、培养创新意识和实践能力的课程体系</a:t>
            </a:r>
            <a:r>
              <a:rPr lang="zh-CN" altLang="zh-CN" sz="1800" dirty="0" smtClean="0"/>
              <a:t>建设</a:t>
            </a:r>
            <a:endParaRPr lang="en-US" altLang="zh-CN" sz="900" dirty="0"/>
          </a:p>
          <a:p>
            <a:pPr marL="985838" lvl="2" indent="354013">
              <a:lnSpc>
                <a:spcPct val="150000"/>
              </a:lnSpc>
              <a:buFont typeface="Wingdings" panose="05000000000000000000" pitchFamily="2" charset="2"/>
              <a:buChar char="Ø"/>
            </a:pPr>
            <a:r>
              <a:rPr lang="zh-CN" altLang="zh-CN" sz="1800" dirty="0" smtClean="0"/>
              <a:t>人才</a:t>
            </a:r>
            <a:r>
              <a:rPr lang="zh-CN" altLang="zh-CN" sz="1800" dirty="0"/>
              <a:t>培养模式：注重个性化发展的小班化教学和导师指导模式</a:t>
            </a:r>
            <a:endParaRPr lang="zh-CN" altLang="zh-CN" dirty="0"/>
          </a:p>
          <a:p>
            <a:pPr marL="541338" indent="-541338">
              <a:lnSpc>
                <a:spcPct val="150000"/>
              </a:lnSpc>
              <a:buFont typeface="Wingdings" panose="05000000000000000000" pitchFamily="2" charset="2"/>
              <a:buChar char="l"/>
            </a:pPr>
            <a:endParaRPr lang="zh-CN" altLang="en-US" sz="4000" b="1" dirty="0"/>
          </a:p>
        </p:txBody>
      </p:sp>
    </p:spTree>
    <p:extLst>
      <p:ext uri="{BB962C8B-B14F-4D97-AF65-F5344CB8AC3E}">
        <p14:creationId xmlns:p14="http://schemas.microsoft.com/office/powerpoint/2010/main" val="632240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a:t>培养理念</a:t>
            </a:r>
            <a:endParaRPr lang="zh-CN" altLang="en-US" dirty="0"/>
          </a:p>
        </p:txBody>
      </p:sp>
      <p:sp>
        <p:nvSpPr>
          <p:cNvPr id="3" name="内容占位符 2"/>
          <p:cNvSpPr>
            <a:spLocks noGrp="1"/>
          </p:cNvSpPr>
          <p:nvPr>
            <p:ph idx="1"/>
          </p:nvPr>
        </p:nvSpPr>
        <p:spPr/>
        <p:txBody>
          <a:bodyPr>
            <a:normAutofit/>
          </a:bodyPr>
          <a:lstStyle/>
          <a:p>
            <a:pPr marL="541338" lvl="0" indent="-363538">
              <a:buFont typeface="Wingdings" panose="05000000000000000000" pitchFamily="2" charset="2"/>
              <a:buChar char="l"/>
            </a:pPr>
            <a:r>
              <a:rPr lang="zh-CN" altLang="zh-CN" dirty="0"/>
              <a:t>课程体系建设强调夯实基础、锻炼能力、加强交叉和融合，力图实现电子、通信、计算机等学科的无缝结合</a:t>
            </a:r>
            <a:r>
              <a:rPr lang="zh-CN" altLang="zh-CN" dirty="0" smtClean="0"/>
              <a:t>，提倡</a:t>
            </a:r>
            <a:r>
              <a:rPr lang="zh-CN" altLang="zh-CN" dirty="0"/>
              <a:t>整个工程学学识的贯通和交融，重视现实系统工程</a:t>
            </a:r>
            <a:r>
              <a:rPr lang="zh-CN" altLang="zh-CN" dirty="0" smtClean="0"/>
              <a:t>中交叉学科能力</a:t>
            </a:r>
            <a:r>
              <a:rPr lang="zh-CN" altLang="en-US" dirty="0" smtClean="0"/>
              <a:t>的培养</a:t>
            </a:r>
            <a:endParaRPr lang="zh-CN" altLang="zh-CN" dirty="0"/>
          </a:p>
          <a:p>
            <a:pPr marL="541338" lvl="0" indent="-363538">
              <a:buFont typeface="Wingdings" panose="05000000000000000000" pitchFamily="2" charset="2"/>
              <a:buChar char="l"/>
            </a:pPr>
            <a:r>
              <a:rPr lang="zh-CN" altLang="zh-CN" dirty="0"/>
              <a:t>贯彻“以学生为本”的现代教学理念，通过教学方式的改变，增强学生自主学习的意识，培养学生的自主学习能力和创新</a:t>
            </a:r>
            <a:r>
              <a:rPr lang="zh-CN" altLang="zh-CN" dirty="0" smtClean="0"/>
              <a:t>能力</a:t>
            </a:r>
            <a:endParaRPr lang="zh-CN" altLang="zh-CN" dirty="0"/>
          </a:p>
          <a:p>
            <a:pPr marL="541338" lvl="0" indent="-363538">
              <a:buFont typeface="Wingdings" panose="05000000000000000000" pitchFamily="2" charset="2"/>
              <a:buChar char="l"/>
            </a:pPr>
            <a:r>
              <a:rPr lang="zh-CN" altLang="zh-CN" dirty="0"/>
              <a:t>根据专业特点、学生个性，进行个性化</a:t>
            </a:r>
            <a:r>
              <a:rPr lang="zh-CN" altLang="zh-CN" dirty="0" smtClean="0"/>
              <a:t>培养</a:t>
            </a:r>
            <a:r>
              <a:rPr lang="zh-CN" altLang="en-US" dirty="0" smtClean="0"/>
              <a:t>，</a:t>
            </a:r>
            <a:r>
              <a:rPr lang="zh-CN" altLang="zh-CN" dirty="0" smtClean="0"/>
              <a:t>双向选择</a:t>
            </a:r>
            <a:r>
              <a:rPr lang="zh-CN" altLang="zh-CN" dirty="0"/>
              <a:t>配备学业</a:t>
            </a:r>
            <a:r>
              <a:rPr lang="zh-CN" altLang="zh-CN" dirty="0" smtClean="0"/>
              <a:t>导师</a:t>
            </a:r>
            <a:r>
              <a:rPr lang="zh-CN" altLang="en-US" dirty="0" smtClean="0"/>
              <a:t>；</a:t>
            </a:r>
            <a:r>
              <a:rPr lang="zh-CN" altLang="zh-CN" dirty="0" smtClean="0"/>
              <a:t>通过</a:t>
            </a:r>
            <a:r>
              <a:rPr lang="zh-CN" altLang="zh-CN" dirty="0"/>
              <a:t>参与科创项目</a:t>
            </a:r>
            <a:r>
              <a:rPr lang="zh-CN" altLang="zh-CN" dirty="0" smtClean="0"/>
              <a:t>、</a:t>
            </a:r>
            <a:r>
              <a:rPr lang="zh-CN" altLang="en-US" dirty="0" smtClean="0"/>
              <a:t>学科</a:t>
            </a:r>
            <a:r>
              <a:rPr lang="zh-CN" altLang="zh-CN" dirty="0" smtClean="0"/>
              <a:t>竞赛</a:t>
            </a:r>
            <a:r>
              <a:rPr lang="zh-CN" altLang="zh-CN" dirty="0"/>
              <a:t>、企业的生产实践和课题研究，强化毕业设计和科研实践环节，突出</a:t>
            </a:r>
            <a:r>
              <a:rPr lang="zh-CN" altLang="zh-CN" dirty="0" smtClean="0"/>
              <a:t>创新能力</a:t>
            </a:r>
            <a:r>
              <a:rPr lang="zh-CN" altLang="zh-CN" dirty="0"/>
              <a:t>的</a:t>
            </a:r>
            <a:r>
              <a:rPr lang="zh-CN" altLang="zh-CN" dirty="0" smtClean="0"/>
              <a:t>培养</a:t>
            </a:r>
            <a:endParaRPr lang="zh-CN" altLang="zh-CN" dirty="0"/>
          </a:p>
          <a:p>
            <a:pPr marL="541338" lvl="0" indent="-363538">
              <a:buFont typeface="Wingdings" panose="05000000000000000000" pitchFamily="2" charset="2"/>
              <a:buChar char="l"/>
            </a:pPr>
            <a:r>
              <a:rPr lang="zh-CN" altLang="zh-CN" dirty="0"/>
              <a:t>根据信息学院学科的特点，提出“实践教学社会化”的理念，将实践类课程与企业实习实践紧密</a:t>
            </a:r>
            <a:r>
              <a:rPr lang="zh-CN" altLang="zh-CN" dirty="0" smtClean="0"/>
              <a:t>结合</a:t>
            </a:r>
            <a:r>
              <a:rPr lang="zh-CN" altLang="en-US" dirty="0" smtClean="0"/>
              <a:t>，满足不同就业需求学生的实践能力培养</a:t>
            </a:r>
            <a:endParaRPr lang="zh-CN" altLang="zh-CN" dirty="0"/>
          </a:p>
          <a:p>
            <a:pPr marL="541338" lvl="0" indent="-363538">
              <a:buFont typeface="Wingdings" panose="05000000000000000000" pitchFamily="2" charset="2"/>
              <a:buChar char="l"/>
            </a:pPr>
            <a:r>
              <a:rPr lang="zh-CN" altLang="zh-CN" dirty="0"/>
              <a:t>以国际交流为契机，不断拓宽学生的国际</a:t>
            </a:r>
            <a:r>
              <a:rPr lang="zh-CN" altLang="zh-CN" dirty="0" smtClean="0"/>
              <a:t>视野</a:t>
            </a:r>
            <a:endParaRPr lang="zh-CN" altLang="zh-CN" dirty="0"/>
          </a:p>
        </p:txBody>
      </p:sp>
    </p:spTree>
    <p:extLst>
      <p:ext uri="{BB962C8B-B14F-4D97-AF65-F5344CB8AC3E}">
        <p14:creationId xmlns:p14="http://schemas.microsoft.com/office/powerpoint/2010/main" val="1253977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培养方案</a:t>
            </a:r>
            <a:endParaRPr lang="zh-CN" altLang="en-US" b="1" dirty="0"/>
          </a:p>
        </p:txBody>
      </p:sp>
      <p:sp>
        <p:nvSpPr>
          <p:cNvPr id="3" name="内容占位符 2"/>
          <p:cNvSpPr>
            <a:spLocks noGrp="1"/>
          </p:cNvSpPr>
          <p:nvPr>
            <p:ph idx="1"/>
          </p:nvPr>
        </p:nvSpPr>
        <p:spPr/>
        <p:txBody>
          <a:bodyPr>
            <a:normAutofit/>
          </a:bodyPr>
          <a:lstStyle/>
          <a:p>
            <a:pPr marL="444500" lvl="0" indent="-444500">
              <a:buFont typeface="Wingdings" panose="05000000000000000000" pitchFamily="2" charset="2"/>
              <a:buChar char="l"/>
            </a:pPr>
            <a:r>
              <a:rPr lang="zh-CN" altLang="zh-CN" dirty="0"/>
              <a:t>大类培养阶段（一年级）：</a:t>
            </a:r>
          </a:p>
          <a:p>
            <a:pPr marL="736600" lvl="1" indent="-292100">
              <a:buFont typeface="Wingdings" panose="05000000000000000000" pitchFamily="2" charset="2"/>
              <a:buChar char="l"/>
            </a:pPr>
            <a:r>
              <a:rPr lang="zh-CN" altLang="zh-CN" dirty="0"/>
              <a:t>技术大类所属各专业学生在数学及自然科学基础、学科基础、实践环节等方面的必修课程，这些课程和环节为学生提供在信息科学技术领域进行较为深入学习和研究所必须的基础理论和知识、科学方法、基本能力和技能培养。</a:t>
            </a:r>
          </a:p>
          <a:p>
            <a:pPr marL="444500" lvl="0" indent="-444500">
              <a:buFont typeface="Wingdings" panose="05000000000000000000" pitchFamily="2" charset="2"/>
              <a:buChar char="l"/>
            </a:pPr>
            <a:r>
              <a:rPr lang="zh-CN" altLang="zh-CN" dirty="0" smtClean="0"/>
              <a:t>学科</a:t>
            </a:r>
            <a:r>
              <a:rPr lang="zh-CN" altLang="zh-CN" dirty="0"/>
              <a:t>平台培养阶段（二年级、三年级上）：</a:t>
            </a:r>
          </a:p>
          <a:p>
            <a:pPr marL="736600" lvl="1" indent="-292100">
              <a:buFont typeface="Wingdings" panose="05000000000000000000" pitchFamily="2" charset="2"/>
              <a:buChar char="l"/>
            </a:pPr>
            <a:r>
              <a:rPr lang="zh-CN" altLang="zh-CN" dirty="0"/>
              <a:t>在大类培养基础上，进行电子</a:t>
            </a:r>
            <a:r>
              <a:rPr lang="zh-CN" altLang="zh-CN" dirty="0" smtClean="0"/>
              <a:t>信息</a:t>
            </a:r>
            <a:r>
              <a:rPr lang="zh-CN" altLang="en-US" dirty="0" smtClean="0"/>
              <a:t>、光电信息</a:t>
            </a:r>
            <a:r>
              <a:rPr lang="zh-CN" altLang="zh-CN" dirty="0" smtClean="0"/>
              <a:t>学科相关</a:t>
            </a:r>
            <a:r>
              <a:rPr lang="zh-CN" altLang="zh-CN" dirty="0"/>
              <a:t>基础课程的学习：一方面</a:t>
            </a:r>
            <a:r>
              <a:rPr lang="zh-CN" altLang="zh-CN" dirty="0" smtClean="0"/>
              <a:t>，帮助</a:t>
            </a:r>
            <a:r>
              <a:rPr lang="zh-CN" altLang="zh-CN" dirty="0"/>
              <a:t>学生建立电子信息学科的总体架构；另一方面，通过学科核心课程的学习，掌握本学科的基本理论和方法，培养学科</a:t>
            </a:r>
            <a:r>
              <a:rPr lang="zh-CN" altLang="zh-CN" dirty="0" smtClean="0"/>
              <a:t>兴趣。</a:t>
            </a:r>
            <a:endParaRPr lang="zh-CN" altLang="zh-CN" dirty="0"/>
          </a:p>
          <a:p>
            <a:pPr marL="444500" lvl="0" indent="-444500">
              <a:buFont typeface="Wingdings" panose="05000000000000000000" pitchFamily="2" charset="2"/>
              <a:buChar char="l"/>
            </a:pPr>
            <a:r>
              <a:rPr lang="zh-CN" altLang="zh-CN" dirty="0"/>
              <a:t>专业培养阶段（三年级下、四年级）</a:t>
            </a:r>
          </a:p>
          <a:p>
            <a:pPr marL="736600" lvl="1" indent="-292100">
              <a:buFont typeface="Wingdings" panose="05000000000000000000" pitchFamily="2" charset="2"/>
              <a:buChar char="l"/>
            </a:pPr>
            <a:r>
              <a:rPr lang="zh-CN" altLang="zh-CN" dirty="0" smtClean="0"/>
              <a:t>在</a:t>
            </a:r>
            <a:r>
              <a:rPr lang="zh-CN" altLang="zh-CN" dirty="0"/>
              <a:t>所选专业领域获得较深入的知识或者拓展其他专业领域的相关知识</a:t>
            </a:r>
            <a:r>
              <a:rPr lang="zh-CN" altLang="zh-CN" dirty="0" smtClean="0"/>
              <a:t>。</a:t>
            </a:r>
            <a:endParaRPr lang="zh-CN" altLang="zh-CN" dirty="0"/>
          </a:p>
        </p:txBody>
      </p:sp>
    </p:spTree>
    <p:extLst>
      <p:ext uri="{BB962C8B-B14F-4D97-AF65-F5344CB8AC3E}">
        <p14:creationId xmlns:p14="http://schemas.microsoft.com/office/powerpoint/2010/main" val="2195700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7280" y="2184394"/>
            <a:ext cx="10058400" cy="933027"/>
          </a:xfrm>
        </p:spPr>
        <p:txBody>
          <a:bodyPr/>
          <a:lstStyle/>
          <a:p>
            <a:pPr algn="ctr"/>
            <a:r>
              <a:rPr lang="zh-CN" altLang="en-US" dirty="0" smtClean="0"/>
              <a:t>电子信息学科卓越计划</a:t>
            </a:r>
            <a:endParaRPr lang="zh-CN" altLang="en-US" dirty="0"/>
          </a:p>
        </p:txBody>
      </p:sp>
    </p:spTree>
    <p:extLst>
      <p:ext uri="{BB962C8B-B14F-4D97-AF65-F5344CB8AC3E}">
        <p14:creationId xmlns:p14="http://schemas.microsoft.com/office/powerpoint/2010/main" val="3916896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407962036"/>
              </p:ext>
            </p:extLst>
          </p:nvPr>
        </p:nvGraphicFramePr>
        <p:xfrm>
          <a:off x="835377" y="2139984"/>
          <a:ext cx="4865516" cy="4137869"/>
        </p:xfrm>
        <a:graphic>
          <a:graphicData uri="http://schemas.openxmlformats.org/drawingml/2006/table">
            <a:tbl>
              <a:tblPr>
                <a:tableStyleId>{5C22544A-7EE6-4342-B048-85BDC9FD1C3A}</a:tableStyleId>
              </a:tblPr>
              <a:tblGrid>
                <a:gridCol w="2287246">
                  <a:extLst>
                    <a:ext uri="{9D8B030D-6E8A-4147-A177-3AD203B41FA5}">
                      <a16:colId xmlns:a16="http://schemas.microsoft.com/office/drawing/2014/main" val="20000"/>
                    </a:ext>
                  </a:extLst>
                </a:gridCol>
                <a:gridCol w="714762">
                  <a:extLst>
                    <a:ext uri="{9D8B030D-6E8A-4147-A177-3AD203B41FA5}">
                      <a16:colId xmlns:a16="http://schemas.microsoft.com/office/drawing/2014/main" val="20001"/>
                    </a:ext>
                  </a:extLst>
                </a:gridCol>
                <a:gridCol w="679025">
                  <a:extLst>
                    <a:ext uri="{9D8B030D-6E8A-4147-A177-3AD203B41FA5}">
                      <a16:colId xmlns:a16="http://schemas.microsoft.com/office/drawing/2014/main" val="20002"/>
                    </a:ext>
                  </a:extLst>
                </a:gridCol>
                <a:gridCol w="500334">
                  <a:extLst>
                    <a:ext uri="{9D8B030D-6E8A-4147-A177-3AD203B41FA5}">
                      <a16:colId xmlns:a16="http://schemas.microsoft.com/office/drawing/2014/main" val="20003"/>
                    </a:ext>
                  </a:extLst>
                </a:gridCol>
                <a:gridCol w="684149">
                  <a:extLst>
                    <a:ext uri="{9D8B030D-6E8A-4147-A177-3AD203B41FA5}">
                      <a16:colId xmlns:a16="http://schemas.microsoft.com/office/drawing/2014/main" val="20004"/>
                    </a:ext>
                  </a:extLst>
                </a:gridCol>
              </a:tblGrid>
              <a:tr h="380661">
                <a:tc>
                  <a:txBody>
                    <a:bodyPr/>
                    <a:lstStyle/>
                    <a:p>
                      <a:pPr algn="ctr">
                        <a:spcAft>
                          <a:spcPts val="0"/>
                        </a:spcAft>
                      </a:pPr>
                      <a:r>
                        <a:rPr lang="zh-CN" sz="1050" kern="0" dirty="0">
                          <a:effectLst/>
                        </a:rPr>
                        <a:t>课程名称</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学分</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周学时</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开课</a:t>
                      </a:r>
                      <a:endParaRPr lang="zh-CN" sz="1100" kern="100" dirty="0">
                        <a:effectLst/>
                      </a:endParaRPr>
                    </a:p>
                    <a:p>
                      <a:pPr algn="ctr">
                        <a:spcAft>
                          <a:spcPts val="0"/>
                        </a:spcAft>
                      </a:pPr>
                      <a:r>
                        <a:rPr lang="zh-CN" sz="1050" kern="0" dirty="0">
                          <a:effectLst/>
                        </a:rPr>
                        <a:t>学期</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zh-CN" sz="1050" kern="0" dirty="0">
                          <a:effectLst/>
                        </a:rPr>
                        <a:t>备注</a:t>
                      </a:r>
                      <a:endParaRPr lang="zh-CN" sz="1100" kern="100" dirty="0">
                        <a:effectLst/>
                        <a:latin typeface="Calibri"/>
                        <a:ea typeface="宋体"/>
                        <a:cs typeface="Times New Roman"/>
                      </a:endParaRPr>
                    </a:p>
                  </a:txBody>
                  <a:tcPr marL="43689" marR="43689" marT="0" marB="0" anchor="ctr"/>
                </a:tc>
                <a:extLst>
                  <a:ext uri="{0D108BD9-81ED-4DB2-BD59-A6C34878D82A}">
                    <a16:rowId xmlns:a16="http://schemas.microsoft.com/office/drawing/2014/main" val="10000"/>
                  </a:ext>
                </a:extLst>
              </a:tr>
              <a:tr h="268564">
                <a:tc>
                  <a:txBody>
                    <a:bodyPr/>
                    <a:lstStyle/>
                    <a:p>
                      <a:pPr algn="l">
                        <a:spcAft>
                          <a:spcPts val="0"/>
                        </a:spcAft>
                      </a:pPr>
                      <a:r>
                        <a:rPr lang="zh-CN" sz="1050" kern="0">
                          <a:effectLst/>
                        </a:rPr>
                        <a:t>概率、数理统计与随机过程</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dirty="0">
                          <a:effectLst/>
                        </a:rPr>
                        <a:t>4</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1"/>
                  </a:ext>
                </a:extLst>
              </a:tr>
              <a:tr h="253774">
                <a:tc>
                  <a:txBody>
                    <a:bodyPr/>
                    <a:lstStyle/>
                    <a:p>
                      <a:pPr algn="l">
                        <a:spcAft>
                          <a:spcPts val="0"/>
                        </a:spcAft>
                      </a:pPr>
                      <a:r>
                        <a:rPr lang="zh-CN" sz="1050" kern="0">
                          <a:effectLst/>
                        </a:rPr>
                        <a:t>工程数学</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2"/>
                  </a:ext>
                </a:extLst>
              </a:tr>
              <a:tr h="253774">
                <a:tc>
                  <a:txBody>
                    <a:bodyPr/>
                    <a:lstStyle/>
                    <a:p>
                      <a:pPr algn="l">
                        <a:spcAft>
                          <a:spcPts val="0"/>
                        </a:spcAft>
                      </a:pPr>
                      <a:r>
                        <a:rPr lang="zh-CN" sz="1050" kern="0">
                          <a:effectLst/>
                        </a:rPr>
                        <a:t>模拟电子线路</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3+2</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3"/>
                  </a:ext>
                </a:extLst>
              </a:tr>
              <a:tr h="253774">
                <a:tc>
                  <a:txBody>
                    <a:bodyPr/>
                    <a:lstStyle/>
                    <a:p>
                      <a:pPr algn="l">
                        <a:spcAft>
                          <a:spcPts val="0"/>
                        </a:spcAft>
                      </a:pPr>
                      <a:r>
                        <a:rPr lang="zh-CN" sz="1050" kern="0">
                          <a:effectLst/>
                        </a:rPr>
                        <a:t>信息论</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4"/>
                  </a:ext>
                </a:extLst>
              </a:tr>
              <a:tr h="253774">
                <a:tc>
                  <a:txBody>
                    <a:bodyPr/>
                    <a:lstStyle/>
                    <a:p>
                      <a:pPr algn="l">
                        <a:spcAft>
                          <a:spcPts val="0"/>
                        </a:spcAft>
                      </a:pPr>
                      <a:r>
                        <a:rPr lang="zh-CN" sz="1050" kern="0">
                          <a:effectLst/>
                        </a:rPr>
                        <a:t>数据结构与算法设计</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5"/>
                  </a:ext>
                </a:extLst>
              </a:tr>
              <a:tr h="253774">
                <a:tc>
                  <a:txBody>
                    <a:bodyPr/>
                    <a:lstStyle/>
                    <a:p>
                      <a:pPr algn="l">
                        <a:spcAft>
                          <a:spcPts val="0"/>
                        </a:spcAft>
                      </a:pPr>
                      <a:r>
                        <a:rPr lang="zh-CN" sz="1050" kern="0" dirty="0">
                          <a:effectLst/>
                        </a:rPr>
                        <a:t>信号与系统</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6"/>
                  </a:ext>
                </a:extLst>
              </a:tr>
              <a:tr h="697130">
                <a:tc>
                  <a:txBody>
                    <a:bodyPr/>
                    <a:lstStyle/>
                    <a:p>
                      <a:pPr algn="l">
                        <a:spcAft>
                          <a:spcPts val="0"/>
                        </a:spcAft>
                      </a:pPr>
                      <a:r>
                        <a:rPr lang="zh-CN" sz="1050" kern="0">
                          <a:effectLst/>
                        </a:rPr>
                        <a:t>工程图学及金工实习</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2</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2+1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l">
                        <a:spcAft>
                          <a:spcPts val="0"/>
                        </a:spcAft>
                      </a:pPr>
                      <a:r>
                        <a:rPr lang="zh-CN" sz="1050" kern="0">
                          <a:effectLst/>
                        </a:rPr>
                        <a:t>第</a:t>
                      </a:r>
                      <a:r>
                        <a:rPr lang="en-US" sz="1050" kern="0">
                          <a:effectLst/>
                        </a:rPr>
                        <a:t>4</a:t>
                      </a:r>
                      <a:r>
                        <a:rPr lang="zh-CN" sz="1050" kern="0">
                          <a:effectLst/>
                        </a:rPr>
                        <a:t>学期结束后的暑假小学期</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7"/>
                  </a:ext>
                </a:extLst>
              </a:tr>
              <a:tr h="253774">
                <a:tc>
                  <a:txBody>
                    <a:bodyPr/>
                    <a:lstStyle/>
                    <a:p>
                      <a:pPr algn="l">
                        <a:spcAft>
                          <a:spcPts val="0"/>
                        </a:spcAft>
                      </a:pPr>
                      <a:r>
                        <a:rPr lang="zh-CN" sz="1050" kern="0">
                          <a:effectLst/>
                        </a:rPr>
                        <a:t>生产实习</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08"/>
                  </a:ext>
                </a:extLst>
              </a:tr>
              <a:tr h="253774">
                <a:tc>
                  <a:txBody>
                    <a:bodyPr/>
                    <a:lstStyle/>
                    <a:p>
                      <a:pPr algn="l">
                        <a:spcAft>
                          <a:spcPts val="0"/>
                        </a:spcAft>
                      </a:pPr>
                      <a:r>
                        <a:rPr lang="zh-CN" altLang="en-US" sz="1100" kern="100" dirty="0" smtClean="0">
                          <a:effectLst/>
                          <a:latin typeface="Calibri"/>
                          <a:ea typeface="宋体"/>
                          <a:cs typeface="Times New Roman"/>
                        </a:rPr>
                        <a:t>电子系统设计</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altLang="zh-CN" sz="1100" kern="100" dirty="0" smtClean="0">
                          <a:effectLst/>
                          <a:latin typeface="Calibri"/>
                          <a:ea typeface="宋体"/>
                          <a:cs typeface="Times New Roman"/>
                        </a:rPr>
                        <a:t>2</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altLang="zh-CN" sz="1100" kern="100" dirty="0" smtClean="0">
                          <a:effectLst/>
                          <a:latin typeface="Calibri"/>
                          <a:ea typeface="宋体"/>
                          <a:cs typeface="Times New Roman"/>
                        </a:rPr>
                        <a:t>2</a:t>
                      </a:r>
                      <a:endParaRPr lang="zh-CN" sz="1100" kern="100" dirty="0">
                        <a:effectLst/>
                        <a:latin typeface="Calibri"/>
                        <a:ea typeface="宋体"/>
                        <a:cs typeface="Times New Roman"/>
                      </a:endParaRPr>
                    </a:p>
                  </a:txBody>
                  <a:tcPr marL="43689" marR="43689" marT="0" marB="0" anchor="ctr"/>
                </a:tc>
                <a:tc>
                  <a:txBody>
                    <a:bodyPr/>
                    <a:lstStyle/>
                    <a:p>
                      <a:pPr algn="ctr">
                        <a:spcAft>
                          <a:spcPts val="0"/>
                        </a:spcAft>
                      </a:pPr>
                      <a:r>
                        <a:rPr lang="en-US" altLang="zh-CN" sz="1100" kern="100" dirty="0" smtClean="0">
                          <a:effectLst/>
                          <a:latin typeface="Calibri"/>
                          <a:ea typeface="宋体"/>
                          <a:cs typeface="Times New Roman"/>
                        </a:rPr>
                        <a:t>6</a:t>
                      </a:r>
                      <a:endParaRPr lang="zh-CN" sz="1100" kern="100" dirty="0">
                        <a:effectLst/>
                        <a:latin typeface="Calibri"/>
                        <a:ea typeface="宋体"/>
                        <a:cs typeface="Times New Roman"/>
                      </a:endParaRPr>
                    </a:p>
                  </a:txBody>
                  <a:tcPr marL="43689" marR="43689" marT="0" marB="0" anchor="ctr"/>
                </a:tc>
                <a:tc>
                  <a:txBody>
                    <a:bodyPr/>
                    <a:lstStyle/>
                    <a:p>
                      <a:pPr algn="r">
                        <a:spcAft>
                          <a:spcPts val="0"/>
                        </a:spcAft>
                      </a:pPr>
                      <a:endParaRPr lang="zh-CN" sz="1100" kern="100" dirty="0">
                        <a:effectLst/>
                        <a:latin typeface="Calibri"/>
                        <a:ea typeface="宋体"/>
                        <a:cs typeface="Times New Roman"/>
                      </a:endParaRPr>
                    </a:p>
                  </a:txBody>
                  <a:tcPr marL="43689" marR="43689" marT="0" marB="0" anchor="ctr"/>
                </a:tc>
                <a:extLst>
                  <a:ext uri="{0D108BD9-81ED-4DB2-BD59-A6C34878D82A}">
                    <a16:rowId xmlns:a16="http://schemas.microsoft.com/office/drawing/2014/main" val="10009"/>
                  </a:ext>
                </a:extLst>
              </a:tr>
              <a:tr h="253774">
                <a:tc>
                  <a:txBody>
                    <a:bodyPr/>
                    <a:lstStyle/>
                    <a:p>
                      <a:pPr algn="l">
                        <a:spcAft>
                          <a:spcPts val="0"/>
                        </a:spcAft>
                      </a:pPr>
                      <a:r>
                        <a:rPr lang="zh-CN" sz="1050" kern="0">
                          <a:effectLst/>
                        </a:rPr>
                        <a:t>数字信号处理</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10"/>
                  </a:ext>
                </a:extLst>
              </a:tr>
              <a:tr h="253774">
                <a:tc>
                  <a:txBody>
                    <a:bodyPr/>
                    <a:lstStyle/>
                    <a:p>
                      <a:pPr algn="l">
                        <a:spcAft>
                          <a:spcPts val="0"/>
                        </a:spcAft>
                      </a:pPr>
                      <a:r>
                        <a:rPr lang="zh-CN" sz="1050" kern="0">
                          <a:effectLst/>
                        </a:rPr>
                        <a:t>自动控制原理</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5</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11"/>
                  </a:ext>
                </a:extLst>
              </a:tr>
              <a:tr h="253774">
                <a:tc>
                  <a:txBody>
                    <a:bodyPr/>
                    <a:lstStyle/>
                    <a:p>
                      <a:pPr algn="l">
                        <a:spcAft>
                          <a:spcPts val="0"/>
                        </a:spcAft>
                      </a:pPr>
                      <a:r>
                        <a:rPr lang="zh-CN" sz="1050" kern="0">
                          <a:effectLst/>
                        </a:rPr>
                        <a:t>计算机原理与体系结构</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4</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3+1</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6</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a:effectLst/>
                        </a:rPr>
                        <a:t> </a:t>
                      </a:r>
                      <a:endParaRPr lang="zh-CN" sz="1100" kern="100">
                        <a:effectLst/>
                        <a:latin typeface="Calibri"/>
                        <a:ea typeface="宋体"/>
                        <a:cs typeface="Times New Roman"/>
                      </a:endParaRPr>
                    </a:p>
                  </a:txBody>
                  <a:tcPr marL="43689" marR="43689" marT="0" marB="0" anchor="ctr"/>
                </a:tc>
                <a:extLst>
                  <a:ext uri="{0D108BD9-81ED-4DB2-BD59-A6C34878D82A}">
                    <a16:rowId xmlns:a16="http://schemas.microsoft.com/office/drawing/2014/main" val="10012"/>
                  </a:ext>
                </a:extLst>
              </a:tr>
              <a:tr h="253774">
                <a:tc>
                  <a:txBody>
                    <a:bodyPr/>
                    <a:lstStyle/>
                    <a:p>
                      <a:pPr algn="l">
                        <a:spcAft>
                          <a:spcPts val="0"/>
                        </a:spcAft>
                      </a:pPr>
                      <a:r>
                        <a:rPr lang="zh-CN" sz="1050" kern="0">
                          <a:effectLst/>
                        </a:rPr>
                        <a:t>毕业论文</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6</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a:t>
                      </a:r>
                      <a:endParaRPr lang="zh-CN" sz="1100" kern="100">
                        <a:effectLst/>
                        <a:latin typeface="Calibri"/>
                        <a:ea typeface="宋体"/>
                        <a:cs typeface="Times New Roman"/>
                      </a:endParaRPr>
                    </a:p>
                  </a:txBody>
                  <a:tcPr marL="43689" marR="43689" marT="0" marB="0" anchor="ctr"/>
                </a:tc>
                <a:tc>
                  <a:txBody>
                    <a:bodyPr/>
                    <a:lstStyle/>
                    <a:p>
                      <a:pPr algn="ctr">
                        <a:spcAft>
                          <a:spcPts val="0"/>
                        </a:spcAft>
                      </a:pPr>
                      <a:r>
                        <a:rPr lang="en-US" sz="1050" kern="0">
                          <a:effectLst/>
                        </a:rPr>
                        <a:t>8</a:t>
                      </a:r>
                      <a:endParaRPr lang="zh-CN" sz="1100" kern="100">
                        <a:effectLst/>
                        <a:latin typeface="Calibri"/>
                        <a:ea typeface="宋体"/>
                        <a:cs typeface="Times New Roman"/>
                      </a:endParaRPr>
                    </a:p>
                  </a:txBody>
                  <a:tcPr marL="43689" marR="43689" marT="0" marB="0" anchor="ctr"/>
                </a:tc>
                <a:tc>
                  <a:txBody>
                    <a:bodyPr/>
                    <a:lstStyle/>
                    <a:p>
                      <a:pPr algn="r">
                        <a:spcAft>
                          <a:spcPts val="0"/>
                        </a:spcAft>
                      </a:pPr>
                      <a:r>
                        <a:rPr lang="en-US" sz="1050" kern="0" dirty="0">
                          <a:effectLst/>
                        </a:rPr>
                        <a:t> </a:t>
                      </a:r>
                      <a:endParaRPr lang="zh-CN" sz="1100" kern="100" dirty="0">
                        <a:effectLst/>
                        <a:latin typeface="Calibri"/>
                        <a:ea typeface="宋体"/>
                        <a:cs typeface="Times New Roman"/>
                      </a:endParaRPr>
                    </a:p>
                  </a:txBody>
                  <a:tcPr marL="43689" marR="43689" marT="0" marB="0" anchor="ctr"/>
                </a:tc>
                <a:extLst>
                  <a:ext uri="{0D108BD9-81ED-4DB2-BD59-A6C34878D82A}">
                    <a16:rowId xmlns:a16="http://schemas.microsoft.com/office/drawing/2014/main" val="10013"/>
                  </a:ext>
                </a:extLst>
              </a:tr>
            </a:tbl>
          </a:graphicData>
        </a:graphic>
      </p:graphicFrame>
      <p:sp>
        <p:nvSpPr>
          <p:cNvPr id="5" name="矩形 4"/>
          <p:cNvSpPr/>
          <p:nvPr/>
        </p:nvSpPr>
        <p:spPr>
          <a:xfrm>
            <a:off x="715079" y="1878374"/>
            <a:ext cx="2954655" cy="261610"/>
          </a:xfrm>
          <a:prstGeom prst="rect">
            <a:avLst/>
          </a:prstGeom>
        </p:spPr>
        <p:txBody>
          <a:bodyPr wrap="none">
            <a:spAutoFit/>
          </a:bodyPr>
          <a:lstStyle/>
          <a:p>
            <a:r>
              <a:rPr lang="en-US" altLang="zh-CN" sz="1100" b="1" dirty="0"/>
              <a:t>1</a:t>
            </a:r>
            <a:r>
              <a:rPr lang="en-US" altLang="zh-CN" sz="1100" b="1" dirty="0" smtClean="0"/>
              <a:t>. </a:t>
            </a:r>
            <a:r>
              <a:rPr lang="zh-CN" altLang="en-US" sz="1100" b="1" dirty="0"/>
              <a:t>专业必修基础课程</a:t>
            </a:r>
            <a:r>
              <a:rPr lang="en-US" altLang="zh-CN" sz="1100" b="1" dirty="0"/>
              <a:t>(</a:t>
            </a:r>
            <a:r>
              <a:rPr lang="en-US" altLang="zh-CN" sz="1100" b="1" dirty="0" smtClean="0"/>
              <a:t>48</a:t>
            </a:r>
            <a:r>
              <a:rPr lang="zh-CN" altLang="en-US" sz="1100" b="1" dirty="0" smtClean="0"/>
              <a:t>学分</a:t>
            </a:r>
            <a:r>
              <a:rPr lang="en-US" altLang="zh-CN" sz="1100" b="1" dirty="0"/>
              <a:t>)		</a:t>
            </a:r>
          </a:p>
        </p:txBody>
      </p:sp>
      <p:graphicFrame>
        <p:nvGraphicFramePr>
          <p:cNvPr id="7" name="表格 6"/>
          <p:cNvGraphicFramePr>
            <a:graphicFrameLocks noGrp="1"/>
          </p:cNvGraphicFramePr>
          <p:nvPr>
            <p:extLst>
              <p:ext uri="{D42A27DB-BD31-4B8C-83A1-F6EECF244321}">
                <p14:modId xmlns:p14="http://schemas.microsoft.com/office/powerpoint/2010/main" val="3432399499"/>
              </p:ext>
            </p:extLst>
          </p:nvPr>
        </p:nvGraphicFramePr>
        <p:xfrm>
          <a:off x="436210" y="521790"/>
          <a:ext cx="5848350" cy="1365885"/>
        </p:xfrm>
        <a:graphic>
          <a:graphicData uri="http://schemas.openxmlformats.org/drawingml/2006/table">
            <a:tbl>
              <a:tblPr>
                <a:tableStyleId>{5C22544A-7EE6-4342-B048-85BDC9FD1C3A}</a:tableStyleId>
              </a:tblPr>
              <a:tblGrid>
                <a:gridCol w="5848350">
                  <a:extLst>
                    <a:ext uri="{9D8B030D-6E8A-4147-A177-3AD203B41FA5}">
                      <a16:colId xmlns:a16="http://schemas.microsoft.com/office/drawing/2014/main" val="20000"/>
                    </a:ext>
                  </a:extLst>
                </a:gridCol>
              </a:tblGrid>
              <a:tr h="193675">
                <a:tc>
                  <a:txBody>
                    <a:bodyPr/>
                    <a:lstStyle/>
                    <a:p>
                      <a:pPr algn="l">
                        <a:spcAft>
                          <a:spcPts val="0"/>
                        </a:spcAft>
                      </a:pPr>
                      <a:r>
                        <a:rPr lang="en-US" sz="1200" kern="0" dirty="0">
                          <a:effectLst/>
                        </a:rPr>
                        <a:t>(</a:t>
                      </a:r>
                      <a:r>
                        <a:rPr lang="zh-CN" sz="1200" kern="0" dirty="0">
                          <a:effectLst/>
                        </a:rPr>
                        <a:t>一</a:t>
                      </a:r>
                      <a:r>
                        <a:rPr lang="en-US" sz="1200" kern="0" dirty="0">
                          <a:effectLst/>
                        </a:rPr>
                        <a:t>) </a:t>
                      </a:r>
                      <a:r>
                        <a:rPr lang="zh-CN" sz="1200" kern="0" dirty="0">
                          <a:effectLst/>
                        </a:rPr>
                        <a:t>通识教育</a:t>
                      </a:r>
                      <a:r>
                        <a:rPr lang="zh-CN" sz="1200" kern="0" dirty="0" smtClean="0">
                          <a:effectLst/>
                        </a:rPr>
                        <a:t>课程</a:t>
                      </a:r>
                      <a:r>
                        <a:rPr lang="zh-CN" altLang="en-US" sz="1200" kern="0" dirty="0" smtClean="0">
                          <a:effectLst/>
                        </a:rPr>
                        <a:t>（</a:t>
                      </a:r>
                      <a:r>
                        <a:rPr lang="en-US" altLang="zh-CN" sz="1200" kern="0" dirty="0" smtClean="0">
                          <a:effectLst/>
                        </a:rPr>
                        <a:t>41</a:t>
                      </a:r>
                      <a:r>
                        <a:rPr lang="zh-CN" altLang="en-US" sz="1200" kern="0" dirty="0" smtClean="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r h="433070">
                <a:tc>
                  <a:txBody>
                    <a:bodyPr/>
                    <a:lstStyle/>
                    <a:p>
                      <a:pPr algn="l">
                        <a:spcAft>
                          <a:spcPts val="0"/>
                        </a:spcAft>
                      </a:pPr>
                      <a:r>
                        <a:rPr lang="en-US" sz="1200" kern="0" dirty="0">
                          <a:effectLst/>
                        </a:rPr>
                        <a:t>    </a:t>
                      </a:r>
                      <a:r>
                        <a:rPr lang="zh-CN" sz="1200" kern="0" dirty="0">
                          <a:effectLst/>
                        </a:rPr>
                        <a:t>修读要求：</a:t>
                      </a:r>
                      <a:r>
                        <a:rPr lang="en-US" sz="1200" kern="0" dirty="0">
                          <a:effectLst/>
                        </a:rPr>
                        <a:t>I</a:t>
                      </a:r>
                      <a:r>
                        <a:rPr lang="zh-CN" sz="1200" kern="0" dirty="0">
                          <a:effectLst/>
                        </a:rPr>
                        <a:t>类核心课程，修满</a:t>
                      </a:r>
                      <a:r>
                        <a:rPr lang="en-US" sz="1200" kern="0" dirty="0">
                          <a:effectLst/>
                        </a:rPr>
                        <a:t>26</a:t>
                      </a:r>
                      <a:r>
                        <a:rPr lang="zh-CN" sz="1200" kern="0" dirty="0">
                          <a:effectLst/>
                        </a:rPr>
                        <a:t>学分；</a:t>
                      </a:r>
                      <a:r>
                        <a:rPr lang="en-US" sz="1200" kern="0" dirty="0">
                          <a:effectLst/>
                        </a:rPr>
                        <a:t>II</a:t>
                      </a:r>
                      <a:r>
                        <a:rPr lang="zh-CN" sz="1200" kern="0" dirty="0">
                          <a:effectLst/>
                        </a:rPr>
                        <a:t>类专项教育课程，修满</a:t>
                      </a:r>
                      <a:r>
                        <a:rPr lang="en-US" sz="1200" kern="0" dirty="0">
                          <a:effectLst/>
                        </a:rPr>
                        <a:t>13</a:t>
                      </a:r>
                      <a:r>
                        <a:rPr lang="zh-CN" sz="1200" kern="0" dirty="0">
                          <a:effectLst/>
                        </a:rPr>
                        <a:t>学分（计算机课程除外）；</a:t>
                      </a:r>
                      <a:r>
                        <a:rPr lang="en-US" sz="1200" kern="0" dirty="0">
                          <a:effectLst/>
                        </a:rPr>
                        <a:t>III</a:t>
                      </a:r>
                      <a:r>
                        <a:rPr lang="zh-CN" sz="1200" kern="0" dirty="0">
                          <a:effectLst/>
                        </a:rPr>
                        <a:t>类通识教育选修课程，修满</a:t>
                      </a:r>
                      <a:r>
                        <a:rPr lang="en-US" sz="1200" kern="0" dirty="0">
                          <a:effectLst/>
                        </a:rPr>
                        <a:t>2</a:t>
                      </a:r>
                      <a:r>
                        <a:rPr lang="zh-CN" sz="1200" kern="0" dirty="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1"/>
                  </a:ext>
                </a:extLst>
              </a:tr>
              <a:tr h="193675">
                <a:tc>
                  <a:txBody>
                    <a:bodyPr/>
                    <a:lstStyle/>
                    <a:p>
                      <a:pPr algn="l">
                        <a:spcAft>
                          <a:spcPts val="0"/>
                        </a:spcAft>
                      </a:pPr>
                      <a:r>
                        <a:rPr lang="en-US" sz="1200" kern="0" dirty="0">
                          <a:effectLst/>
                        </a:rPr>
                        <a:t>(</a:t>
                      </a:r>
                      <a:r>
                        <a:rPr lang="zh-CN" sz="1200" kern="0" dirty="0">
                          <a:effectLst/>
                        </a:rPr>
                        <a:t>二</a:t>
                      </a:r>
                      <a:r>
                        <a:rPr lang="en-US" sz="1200" kern="0" dirty="0">
                          <a:effectLst/>
                        </a:rPr>
                        <a:t>) </a:t>
                      </a:r>
                      <a:r>
                        <a:rPr lang="zh-CN" sz="1200" kern="0" dirty="0">
                          <a:effectLst/>
                        </a:rPr>
                        <a:t>技术科学实验班平台</a:t>
                      </a:r>
                      <a:r>
                        <a:rPr lang="zh-CN" sz="1200" kern="0" dirty="0" smtClean="0">
                          <a:effectLst/>
                        </a:rPr>
                        <a:t>课程</a:t>
                      </a:r>
                      <a:r>
                        <a:rPr lang="zh-CN" altLang="en-US" sz="1200" kern="0" dirty="0" smtClean="0">
                          <a:effectLst/>
                        </a:rPr>
                        <a:t>（</a:t>
                      </a:r>
                      <a:r>
                        <a:rPr lang="en-US" altLang="zh-CN" sz="1200" kern="0" dirty="0" smtClean="0">
                          <a:effectLst/>
                        </a:rPr>
                        <a:t>36</a:t>
                      </a:r>
                      <a:r>
                        <a:rPr lang="zh-CN" altLang="en-US" sz="1200" kern="0" dirty="0" smtClean="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2"/>
                  </a:ext>
                </a:extLst>
              </a:tr>
              <a:tr h="231775">
                <a:tc>
                  <a:txBody>
                    <a:bodyPr/>
                    <a:lstStyle/>
                    <a:p>
                      <a:pPr algn="l">
                        <a:spcAft>
                          <a:spcPts val="0"/>
                        </a:spcAft>
                      </a:pPr>
                      <a:r>
                        <a:rPr lang="en-US" sz="1200" kern="0" dirty="0">
                          <a:effectLst/>
                        </a:rPr>
                        <a:t>    </a:t>
                      </a:r>
                      <a:r>
                        <a:rPr lang="zh-CN" sz="1200" kern="0" dirty="0">
                          <a:effectLst/>
                        </a:rPr>
                        <a:t>学生应修满技术科学实验班平台</a:t>
                      </a:r>
                      <a:r>
                        <a:rPr lang="zh-CN" sz="1200" kern="0" dirty="0" smtClean="0">
                          <a:effectLst/>
                        </a:rPr>
                        <a:t>课程</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3"/>
                  </a:ext>
                </a:extLst>
              </a:tr>
              <a:tr h="313690">
                <a:tc>
                  <a:txBody>
                    <a:bodyPr/>
                    <a:lstStyle/>
                    <a:p>
                      <a:pPr algn="l">
                        <a:spcAft>
                          <a:spcPts val="0"/>
                        </a:spcAft>
                      </a:pPr>
                      <a:r>
                        <a:rPr lang="en-US" sz="1200" kern="0" dirty="0">
                          <a:effectLst/>
                        </a:rPr>
                        <a:t>(</a:t>
                      </a:r>
                      <a:r>
                        <a:rPr lang="zh-CN" sz="1200" kern="0" dirty="0">
                          <a:effectLst/>
                        </a:rPr>
                        <a:t>三</a:t>
                      </a:r>
                      <a:r>
                        <a:rPr lang="en-US" sz="1200" kern="0" dirty="0">
                          <a:effectLst/>
                        </a:rPr>
                        <a:t>) </a:t>
                      </a:r>
                      <a:r>
                        <a:rPr lang="zh-CN" sz="1200" kern="0" dirty="0">
                          <a:effectLst/>
                        </a:rPr>
                        <a:t>专业教育</a:t>
                      </a:r>
                      <a:r>
                        <a:rPr lang="zh-CN" sz="1200" kern="0" dirty="0" smtClean="0">
                          <a:effectLst/>
                        </a:rPr>
                        <a:t>课程</a:t>
                      </a:r>
                      <a:r>
                        <a:rPr lang="zh-CN" altLang="en-US" sz="1200" kern="0" dirty="0" smtClean="0">
                          <a:effectLst/>
                        </a:rPr>
                        <a:t>（</a:t>
                      </a:r>
                      <a:r>
                        <a:rPr lang="en-US" altLang="zh-CN" sz="1200" kern="0" dirty="0" smtClean="0">
                          <a:effectLst/>
                        </a:rPr>
                        <a:t>68</a:t>
                      </a:r>
                      <a:r>
                        <a:rPr lang="zh-CN" altLang="en-US" sz="1200" kern="0" dirty="0" smtClean="0">
                          <a:effectLst/>
                        </a:rPr>
                        <a:t>学分）</a:t>
                      </a:r>
                      <a:endParaRPr lang="en-US" altLang="zh-CN" sz="1200" kern="0" dirty="0" smtClean="0">
                        <a:effectLst/>
                      </a:endParaRPr>
                    </a:p>
                  </a:txBody>
                  <a:tcPr marL="68580" marR="68580" marT="0" marB="0"/>
                </a:tc>
                <a:extLst>
                  <a:ext uri="{0D108BD9-81ED-4DB2-BD59-A6C34878D82A}">
                    <a16:rowId xmlns:a16="http://schemas.microsoft.com/office/drawing/2014/main" val="10004"/>
                  </a:ext>
                </a:extLst>
              </a:tr>
            </a:tbl>
          </a:graphicData>
        </a:graphic>
      </p:graphicFrame>
      <p:sp>
        <p:nvSpPr>
          <p:cNvPr id="9" name="矩形 8"/>
          <p:cNvSpPr/>
          <p:nvPr/>
        </p:nvSpPr>
        <p:spPr>
          <a:xfrm>
            <a:off x="6547555" y="219203"/>
            <a:ext cx="2765778" cy="430887"/>
          </a:xfrm>
          <a:prstGeom prst="rect">
            <a:avLst/>
          </a:prstGeom>
        </p:spPr>
        <p:txBody>
          <a:bodyPr wrap="square">
            <a:spAutoFit/>
          </a:bodyPr>
          <a:lstStyle/>
          <a:p>
            <a:r>
              <a:rPr lang="zh-CN" altLang="en-US" sz="1100" b="1" dirty="0"/>
              <a:t> </a:t>
            </a:r>
            <a:r>
              <a:rPr lang="en-US" altLang="zh-CN" sz="1100" b="1" dirty="0"/>
              <a:t>2. </a:t>
            </a:r>
            <a:r>
              <a:rPr lang="zh-CN" altLang="en-US" sz="1100" b="1" dirty="0"/>
              <a:t>专业必修核心</a:t>
            </a:r>
            <a:r>
              <a:rPr lang="zh-CN" altLang="en-US" sz="1100" b="1" dirty="0" smtClean="0"/>
              <a:t>课程（不少于</a:t>
            </a:r>
            <a:r>
              <a:rPr lang="en-US" altLang="zh-CN" sz="1100" b="1" dirty="0" smtClean="0"/>
              <a:t>14</a:t>
            </a:r>
            <a:r>
              <a:rPr lang="zh-CN" altLang="en-US" sz="1100" b="1" dirty="0" smtClean="0"/>
              <a:t>学分）</a:t>
            </a:r>
            <a:r>
              <a:rPr lang="zh-CN" altLang="en-US" sz="1100" dirty="0"/>
              <a:t>	</a:t>
            </a:r>
          </a:p>
        </p:txBody>
      </p:sp>
      <p:sp>
        <p:nvSpPr>
          <p:cNvPr id="10" name="矩形 9"/>
          <p:cNvSpPr/>
          <p:nvPr/>
        </p:nvSpPr>
        <p:spPr>
          <a:xfrm>
            <a:off x="6547555" y="4711592"/>
            <a:ext cx="5057423" cy="337721"/>
          </a:xfrm>
          <a:prstGeom prst="rect">
            <a:avLst/>
          </a:prstGeom>
        </p:spPr>
        <p:txBody>
          <a:bodyPr wrap="square">
            <a:spAutoFit/>
          </a:bodyPr>
          <a:lstStyle/>
          <a:p>
            <a:pPr marL="187325" lvl="1">
              <a:lnSpc>
                <a:spcPct val="150000"/>
              </a:lnSpc>
              <a:buClr>
                <a:schemeClr val="accent1"/>
              </a:buClr>
            </a:pPr>
            <a:r>
              <a:rPr lang="en-US" altLang="zh-CN" sz="1200" b="1" dirty="0" smtClean="0"/>
              <a:t>3. </a:t>
            </a:r>
            <a:r>
              <a:rPr lang="zh-CN" altLang="en-US" sz="1200" b="1" dirty="0" smtClean="0"/>
              <a:t>专业选修课 </a:t>
            </a:r>
            <a:r>
              <a:rPr lang="en-US" altLang="zh-CN" sz="1200" b="1" dirty="0" smtClean="0"/>
              <a:t>6</a:t>
            </a:r>
            <a:r>
              <a:rPr lang="zh-CN" altLang="zh-CN" sz="1200" b="1" dirty="0" smtClean="0"/>
              <a:t>学分</a:t>
            </a:r>
            <a:endParaRPr lang="en-US" altLang="zh-CN" sz="1200" dirty="0"/>
          </a:p>
        </p:txBody>
      </p:sp>
      <p:graphicFrame>
        <p:nvGraphicFramePr>
          <p:cNvPr id="2" name="表格 1"/>
          <p:cNvGraphicFramePr>
            <a:graphicFrameLocks noGrp="1"/>
          </p:cNvGraphicFramePr>
          <p:nvPr>
            <p:extLst>
              <p:ext uri="{D42A27DB-BD31-4B8C-83A1-F6EECF244321}">
                <p14:modId xmlns:p14="http://schemas.microsoft.com/office/powerpoint/2010/main" val="1167046737"/>
              </p:ext>
            </p:extLst>
          </p:nvPr>
        </p:nvGraphicFramePr>
        <p:xfrm>
          <a:off x="6404858" y="521785"/>
          <a:ext cx="5575300" cy="4109481"/>
        </p:xfrm>
        <a:graphic>
          <a:graphicData uri="http://schemas.openxmlformats.org/drawingml/2006/table">
            <a:tbl>
              <a:tblPr>
                <a:tableStyleId>{5C22544A-7EE6-4342-B048-85BDC9FD1C3A}</a:tableStyleId>
              </a:tblPr>
              <a:tblGrid>
                <a:gridCol w="266700">
                  <a:extLst>
                    <a:ext uri="{9D8B030D-6E8A-4147-A177-3AD203B41FA5}">
                      <a16:colId xmlns:a16="http://schemas.microsoft.com/office/drawing/2014/main" val="3040073223"/>
                    </a:ext>
                  </a:extLst>
                </a:gridCol>
                <a:gridCol w="1524000">
                  <a:extLst>
                    <a:ext uri="{9D8B030D-6E8A-4147-A177-3AD203B41FA5}">
                      <a16:colId xmlns:a16="http://schemas.microsoft.com/office/drawing/2014/main" val="1978597449"/>
                    </a:ext>
                  </a:extLst>
                </a:gridCol>
                <a:gridCol w="800100">
                  <a:extLst>
                    <a:ext uri="{9D8B030D-6E8A-4147-A177-3AD203B41FA5}">
                      <a16:colId xmlns:a16="http://schemas.microsoft.com/office/drawing/2014/main" val="4278651667"/>
                    </a:ext>
                  </a:extLst>
                </a:gridCol>
                <a:gridCol w="431800">
                  <a:extLst>
                    <a:ext uri="{9D8B030D-6E8A-4147-A177-3AD203B41FA5}">
                      <a16:colId xmlns:a16="http://schemas.microsoft.com/office/drawing/2014/main" val="2682485226"/>
                    </a:ext>
                  </a:extLst>
                </a:gridCol>
                <a:gridCol w="431800">
                  <a:extLst>
                    <a:ext uri="{9D8B030D-6E8A-4147-A177-3AD203B41FA5}">
                      <a16:colId xmlns:a16="http://schemas.microsoft.com/office/drawing/2014/main" val="1515909867"/>
                    </a:ext>
                  </a:extLst>
                </a:gridCol>
                <a:gridCol w="431800">
                  <a:extLst>
                    <a:ext uri="{9D8B030D-6E8A-4147-A177-3AD203B41FA5}">
                      <a16:colId xmlns:a16="http://schemas.microsoft.com/office/drawing/2014/main" val="3689594195"/>
                    </a:ext>
                  </a:extLst>
                </a:gridCol>
                <a:gridCol w="1689100">
                  <a:extLst>
                    <a:ext uri="{9D8B030D-6E8A-4147-A177-3AD203B41FA5}">
                      <a16:colId xmlns:a16="http://schemas.microsoft.com/office/drawing/2014/main" val="3853558966"/>
                    </a:ext>
                  </a:extLst>
                </a:gridCol>
              </a:tblGrid>
              <a:tr h="413243">
                <a:tc gridSpan="2">
                  <a:txBody>
                    <a:bodyPr/>
                    <a:lstStyle/>
                    <a:p>
                      <a:pPr algn="ctr" fontAlgn="ctr"/>
                      <a:r>
                        <a:rPr lang="zh-CN" altLang="en-US" sz="900" u="none" strike="noStrike">
                          <a:effectLst/>
                        </a:rPr>
                        <a:t>课程名称</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hMerge="1">
                  <a:txBody>
                    <a:bodyPr/>
                    <a:lstStyle/>
                    <a:p>
                      <a:endParaRPr lang="zh-CN" altLang="en-US"/>
                    </a:p>
                  </a:txBody>
                  <a:tcPr/>
                </a:tc>
                <a:tc>
                  <a:txBody>
                    <a:bodyPr/>
                    <a:lstStyle/>
                    <a:p>
                      <a:pPr algn="ctr" fontAlgn="ctr"/>
                      <a:r>
                        <a:rPr lang="zh-CN" altLang="en-US" sz="900" u="none" strike="noStrike">
                          <a:effectLst/>
                        </a:rPr>
                        <a:t>课程代码</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学分</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周学时</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开课</a:t>
                      </a:r>
                      <a:br>
                        <a:rPr lang="zh-CN" altLang="en-US" sz="900" u="none" strike="noStrike">
                          <a:effectLst/>
                        </a:rPr>
                      </a:br>
                      <a:r>
                        <a:rPr lang="zh-CN" altLang="en-US" sz="900" u="none" strike="noStrike">
                          <a:effectLst/>
                        </a:rPr>
                        <a:t>学期</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备注</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653670321"/>
                  </a:ext>
                </a:extLst>
              </a:tr>
              <a:tr h="275496">
                <a:tc>
                  <a:txBody>
                    <a:bodyPr/>
                    <a:lstStyle/>
                    <a:p>
                      <a:pPr algn="ctr" fontAlgn="ctr"/>
                      <a:r>
                        <a:rPr lang="en-US" sz="900" u="none" strike="noStrike">
                          <a:effectLst/>
                        </a:rPr>
                        <a:t>A</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半导体物理与器件原理</a:t>
                      </a:r>
                      <a:endParaRPr lang="zh-CN" altLang="en-US" sz="900" b="0" i="0" u="none" strike="noStrike">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INFO130318</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rowSpan="14">
                  <a:txBody>
                    <a:bodyPr/>
                    <a:lstStyle/>
                    <a:p>
                      <a:pPr algn="ctr" fontAlgn="ctr"/>
                      <a:r>
                        <a:rPr lang="zh-CN" altLang="en-US" sz="900" u="none" strike="noStrike">
                          <a:effectLst/>
                        </a:rPr>
                        <a:t>电子信息科学与技术专业</a:t>
                      </a:r>
                      <a:br>
                        <a:rPr lang="zh-CN" altLang="en-US" sz="900" u="none" strike="noStrike">
                          <a:effectLst/>
                        </a:rPr>
                      </a:br>
                      <a:r>
                        <a:rPr lang="zh-CN" altLang="en-US" sz="900" u="none" strike="noStrike">
                          <a:effectLst/>
                        </a:rPr>
                        <a:t>限选 </a:t>
                      </a:r>
                      <a:r>
                        <a:rPr lang="en-US" altLang="zh-CN" sz="900" u="none" strike="noStrike">
                          <a:effectLst/>
                        </a:rPr>
                        <a:t>E</a:t>
                      </a:r>
                      <a:r>
                        <a:rPr lang="zh-CN" altLang="en-US" sz="900" u="none" strike="noStrike">
                          <a:effectLst/>
                        </a:rPr>
                        <a:t>、</a:t>
                      </a:r>
                      <a:r>
                        <a:rPr lang="en-US" altLang="zh-CN" sz="900" u="none" strike="noStrike">
                          <a:effectLst/>
                        </a:rPr>
                        <a:t>H</a:t>
                      </a:r>
                      <a:r>
                        <a:rPr lang="zh-CN" altLang="en-US" sz="900" u="none" strike="noStrike">
                          <a:effectLst/>
                        </a:rPr>
                        <a:t>、</a:t>
                      </a:r>
                      <a:r>
                        <a:rPr lang="en-US" altLang="zh-CN" sz="900" u="none" strike="noStrike">
                          <a:effectLst/>
                        </a:rPr>
                        <a:t>L</a:t>
                      </a:r>
                      <a:r>
                        <a:rPr lang="zh-CN" altLang="en-US" sz="900" u="none" strike="noStrike">
                          <a:effectLst/>
                        </a:rPr>
                        <a:t>。</a:t>
                      </a:r>
                      <a:br>
                        <a:rPr lang="zh-CN" altLang="en-US" sz="900" u="none" strike="noStrike">
                          <a:effectLst/>
                        </a:rPr>
                      </a:br>
                      <a:r>
                        <a:rPr lang="zh-CN" altLang="en-US" sz="900" u="none" strike="noStrike">
                          <a:effectLst/>
                        </a:rPr>
                        <a:t/>
                      </a:r>
                      <a:br>
                        <a:rPr lang="zh-CN" altLang="en-US" sz="900" u="none" strike="noStrike">
                          <a:effectLst/>
                        </a:rPr>
                      </a:br>
                      <a:r>
                        <a:rPr lang="zh-CN" altLang="en-US" sz="900" u="none" strike="noStrike">
                          <a:effectLst/>
                        </a:rPr>
                        <a:t> 生物医学工程专业</a:t>
                      </a:r>
                      <a:br>
                        <a:rPr lang="zh-CN" altLang="en-US" sz="900" u="none" strike="noStrike">
                          <a:effectLst/>
                        </a:rPr>
                      </a:br>
                      <a:r>
                        <a:rPr lang="zh-CN" altLang="en-US" sz="900" u="none" strike="noStrike">
                          <a:effectLst/>
                        </a:rPr>
                        <a:t>限选 </a:t>
                      </a:r>
                      <a:r>
                        <a:rPr lang="en-US" altLang="zh-CN" sz="900" u="none" strike="noStrike">
                          <a:effectLst/>
                        </a:rPr>
                        <a:t>B</a:t>
                      </a:r>
                      <a:r>
                        <a:rPr lang="zh-CN" altLang="en-US" sz="900" u="none" strike="noStrike">
                          <a:effectLst/>
                        </a:rPr>
                        <a:t>、</a:t>
                      </a:r>
                      <a:r>
                        <a:rPr lang="en-US" altLang="zh-CN" sz="900" u="none" strike="noStrike">
                          <a:effectLst/>
                        </a:rPr>
                        <a:t>E</a:t>
                      </a:r>
                      <a:r>
                        <a:rPr lang="zh-CN" altLang="en-US" sz="900" u="none" strike="noStrike">
                          <a:effectLst/>
                        </a:rPr>
                        <a:t>、</a:t>
                      </a:r>
                      <a:r>
                        <a:rPr lang="en-US" altLang="zh-CN" sz="900" u="none" strike="noStrike">
                          <a:effectLst/>
                        </a:rPr>
                        <a:t>I</a:t>
                      </a:r>
                      <a:br>
                        <a:rPr lang="en-US" altLang="zh-CN" sz="900" u="none" strike="noStrike">
                          <a:effectLst/>
                        </a:rPr>
                      </a:br>
                      <a:r>
                        <a:rPr lang="en-US" altLang="zh-CN" sz="900" u="none" strike="noStrike">
                          <a:effectLst/>
                        </a:rPr>
                        <a:t/>
                      </a:r>
                      <a:br>
                        <a:rPr lang="en-US" altLang="zh-CN" sz="900" u="none" strike="noStrike">
                          <a:effectLst/>
                        </a:rPr>
                      </a:br>
                      <a:r>
                        <a:rPr lang="zh-CN" altLang="en-US" sz="900" u="none" strike="noStrike">
                          <a:effectLst/>
                        </a:rPr>
                        <a:t>微电子科学与工程专业</a:t>
                      </a:r>
                      <a:br>
                        <a:rPr lang="zh-CN" altLang="en-US" sz="900" u="none" strike="noStrike">
                          <a:effectLst/>
                        </a:rPr>
                      </a:br>
                      <a:r>
                        <a:rPr lang="zh-CN" altLang="en-US" sz="900" u="none" strike="noStrike">
                          <a:effectLst/>
                        </a:rPr>
                        <a:t>限选 </a:t>
                      </a:r>
                      <a:r>
                        <a:rPr lang="en-US" altLang="zh-CN" sz="900" u="none" strike="noStrike">
                          <a:effectLst/>
                        </a:rPr>
                        <a:t>A</a:t>
                      </a:r>
                      <a:r>
                        <a:rPr lang="zh-CN" altLang="en-US" sz="900" u="none" strike="noStrike">
                          <a:effectLst/>
                        </a:rPr>
                        <a:t>、</a:t>
                      </a:r>
                      <a:r>
                        <a:rPr lang="en-US" altLang="zh-CN" sz="900" u="none" strike="noStrike">
                          <a:effectLst/>
                        </a:rPr>
                        <a:t>F</a:t>
                      </a:r>
                      <a:r>
                        <a:rPr lang="zh-CN" altLang="en-US" sz="900" u="none" strike="noStrike">
                          <a:effectLst/>
                        </a:rPr>
                        <a:t>、</a:t>
                      </a:r>
                      <a:r>
                        <a:rPr lang="en-US" altLang="zh-CN" sz="900" u="none" strike="noStrike">
                          <a:effectLst/>
                        </a:rPr>
                        <a:t>L</a:t>
                      </a:r>
                      <a:r>
                        <a:rPr lang="zh-CN" altLang="en-US" sz="900" u="none" strike="noStrike">
                          <a:effectLst/>
                        </a:rPr>
                        <a:t>。</a:t>
                      </a:r>
                      <a:br>
                        <a:rPr lang="zh-CN" altLang="en-US" sz="900" u="none" strike="noStrike">
                          <a:effectLst/>
                        </a:rPr>
                      </a:br>
                      <a:r>
                        <a:rPr lang="zh-CN" altLang="en-US" sz="900" u="none" strike="noStrike">
                          <a:effectLst/>
                        </a:rPr>
                        <a:t>其他课程建议选 </a:t>
                      </a:r>
                      <a:r>
                        <a:rPr lang="en-US" altLang="zh-CN" sz="900" u="none" strike="noStrike">
                          <a:effectLst/>
                        </a:rPr>
                        <a:t>J</a:t>
                      </a:r>
                      <a:br>
                        <a:rPr lang="en-US" altLang="zh-CN" sz="900" u="none" strike="noStrike">
                          <a:effectLst/>
                        </a:rPr>
                      </a:br>
                      <a:r>
                        <a:rPr lang="en-US" altLang="zh-CN" sz="900" u="none" strike="noStrike">
                          <a:effectLst/>
                        </a:rPr>
                        <a:t/>
                      </a:r>
                      <a:br>
                        <a:rPr lang="en-US" altLang="zh-CN" sz="900" u="none" strike="noStrike">
                          <a:effectLst/>
                        </a:rPr>
                      </a:br>
                      <a:r>
                        <a:rPr lang="zh-CN" altLang="en-US" sz="900" u="none" strike="noStrike">
                          <a:effectLst/>
                        </a:rPr>
                        <a:t>通信工程专业</a:t>
                      </a:r>
                      <a:br>
                        <a:rPr lang="zh-CN" altLang="en-US" sz="900" u="none" strike="noStrike">
                          <a:effectLst/>
                        </a:rPr>
                      </a:br>
                      <a:r>
                        <a:rPr lang="zh-CN" altLang="en-US" sz="900" u="none" strike="noStrike">
                          <a:effectLst/>
                        </a:rPr>
                        <a:t>限选 </a:t>
                      </a:r>
                      <a:r>
                        <a:rPr lang="en-US" altLang="zh-CN" sz="900" u="none" strike="noStrike">
                          <a:effectLst/>
                        </a:rPr>
                        <a:t>C</a:t>
                      </a:r>
                      <a:r>
                        <a:rPr lang="zh-CN" altLang="en-US" sz="900" u="none" strike="noStrike">
                          <a:effectLst/>
                        </a:rPr>
                        <a:t>、</a:t>
                      </a:r>
                      <a:r>
                        <a:rPr lang="en-US" altLang="zh-CN" sz="900" u="none" strike="noStrike">
                          <a:effectLst/>
                        </a:rPr>
                        <a:t>E</a:t>
                      </a:r>
                      <a:r>
                        <a:rPr lang="zh-CN" altLang="en-US" sz="900" u="none" strike="noStrike">
                          <a:effectLst/>
                        </a:rPr>
                        <a:t>、</a:t>
                      </a:r>
                      <a:r>
                        <a:rPr lang="en-US" altLang="zh-CN" sz="900" u="none" strike="noStrike">
                          <a:effectLst/>
                        </a:rPr>
                        <a:t>H</a:t>
                      </a:r>
                      <a:r>
                        <a:rPr lang="zh-CN" altLang="en-US" sz="900" u="none" strike="noStrike">
                          <a:effectLst/>
                        </a:rPr>
                        <a:t>。</a:t>
                      </a:r>
                      <a:br>
                        <a:rPr lang="zh-CN" altLang="en-US" sz="900" u="none" strike="noStrike">
                          <a:effectLst/>
                        </a:rPr>
                      </a:br>
                      <a:r>
                        <a:rPr lang="zh-CN" altLang="en-US" sz="900" u="none" strike="noStrike">
                          <a:effectLst/>
                        </a:rPr>
                        <a:t/>
                      </a:r>
                      <a:br>
                        <a:rPr lang="zh-CN" altLang="en-US" sz="900" u="none" strike="noStrike">
                          <a:effectLst/>
                        </a:rPr>
                      </a:br>
                      <a:r>
                        <a:rPr lang="zh-CN" altLang="en-US" sz="900" u="none" strike="noStrike">
                          <a:effectLst/>
                        </a:rPr>
                        <a:t>电气工程及其自动化专业</a:t>
                      </a:r>
                      <a:br>
                        <a:rPr lang="zh-CN" altLang="en-US" sz="900" u="none" strike="noStrike">
                          <a:effectLst/>
                        </a:rPr>
                      </a:br>
                      <a:r>
                        <a:rPr lang="zh-CN" altLang="en-US" sz="900" u="none" strike="noStrike">
                          <a:effectLst/>
                        </a:rPr>
                        <a:t>限选 </a:t>
                      </a:r>
                      <a:r>
                        <a:rPr lang="en-US" altLang="zh-CN" sz="900" u="none" strike="noStrike">
                          <a:effectLst/>
                        </a:rPr>
                        <a:t>D</a:t>
                      </a:r>
                      <a:r>
                        <a:rPr lang="zh-CN" altLang="en-US" sz="900" u="none" strike="noStrike">
                          <a:effectLst/>
                        </a:rPr>
                        <a:t>、</a:t>
                      </a:r>
                      <a:r>
                        <a:rPr lang="en-US" altLang="zh-CN" sz="900" u="none" strike="noStrike">
                          <a:effectLst/>
                        </a:rPr>
                        <a:t>G</a:t>
                      </a:r>
                      <a:r>
                        <a:rPr lang="zh-CN" altLang="en-US" sz="900" u="none" strike="noStrike">
                          <a:effectLst/>
                        </a:rPr>
                        <a:t>、</a:t>
                      </a:r>
                      <a:r>
                        <a:rPr lang="en-US" altLang="zh-CN" sz="900" u="none" strike="noStrike">
                          <a:effectLst/>
                        </a:rPr>
                        <a:t>K</a:t>
                      </a:r>
                      <a:r>
                        <a:rPr lang="zh-CN" altLang="en-US" sz="900" u="none" strike="noStrike">
                          <a:effectLst/>
                        </a:rPr>
                        <a:t>。</a:t>
                      </a:r>
                      <a:br>
                        <a:rPr lang="zh-CN" altLang="en-US" sz="900" u="none" strike="noStrike">
                          <a:effectLst/>
                        </a:rPr>
                      </a:br>
                      <a:r>
                        <a:rPr lang="zh-CN" altLang="en-US" sz="900" u="none" strike="noStrike">
                          <a:effectLst/>
                        </a:rPr>
                        <a:t/>
                      </a:r>
                      <a:br>
                        <a:rPr lang="zh-CN" altLang="en-US" sz="900" u="none" strike="noStrike">
                          <a:effectLst/>
                        </a:rPr>
                      </a:br>
                      <a:r>
                        <a:rPr lang="zh-CN" altLang="en-US" sz="900" u="none" strike="noStrike">
                          <a:effectLst/>
                        </a:rPr>
                        <a:t>其他课程的选修除本专业限选课程以外的课程</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788320520"/>
                  </a:ext>
                </a:extLst>
              </a:tr>
              <a:tr h="275496">
                <a:tc>
                  <a:txBody>
                    <a:bodyPr/>
                    <a:lstStyle/>
                    <a:p>
                      <a:pPr algn="ctr" fontAlgn="ctr"/>
                      <a:r>
                        <a:rPr lang="en-US" sz="900" u="none" strike="noStrike">
                          <a:effectLst/>
                        </a:rPr>
                        <a:t>B</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工程生理学基础</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INFO130017</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2466514728"/>
                  </a:ext>
                </a:extLst>
              </a:tr>
              <a:tr h="275496">
                <a:tc>
                  <a:txBody>
                    <a:bodyPr/>
                    <a:lstStyle/>
                    <a:p>
                      <a:pPr algn="ctr" fontAlgn="ctr"/>
                      <a:r>
                        <a:rPr lang="en-US" sz="900" u="none" strike="noStrike">
                          <a:effectLst/>
                        </a:rPr>
                        <a:t>C</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电磁场与微波技术</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INFO130030</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3159665122"/>
                  </a:ext>
                </a:extLst>
              </a:tr>
              <a:tr h="275496">
                <a:tc>
                  <a:txBody>
                    <a:bodyPr/>
                    <a:lstStyle/>
                    <a:p>
                      <a:pPr algn="ctr" fontAlgn="ctr"/>
                      <a:r>
                        <a:rPr lang="en-US" sz="900" u="none" strike="noStrike">
                          <a:effectLst/>
                        </a:rPr>
                        <a:t>D</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光源原理</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INFO130295</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1003131925"/>
                  </a:ext>
                </a:extLst>
              </a:tr>
              <a:tr h="275496">
                <a:tc>
                  <a:txBody>
                    <a:bodyPr/>
                    <a:lstStyle/>
                    <a:p>
                      <a:pPr algn="ctr" fontAlgn="ctr"/>
                      <a:r>
                        <a:rPr lang="en-US" sz="900" u="none" strike="noStrike">
                          <a:effectLst/>
                        </a:rPr>
                        <a:t>E</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信息论</a:t>
                      </a:r>
                      <a:endParaRPr lang="zh-CN" altLang="en-US" sz="900" b="0" i="0" u="none" strike="noStrike">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INFO130304</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5</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970081918"/>
                  </a:ext>
                </a:extLst>
              </a:tr>
              <a:tr h="275496">
                <a:tc>
                  <a:txBody>
                    <a:bodyPr/>
                    <a:lstStyle/>
                    <a:p>
                      <a:pPr algn="ctr" fontAlgn="ctr"/>
                      <a:r>
                        <a:rPr lang="en-US" sz="900" u="none" strike="noStrike">
                          <a:effectLst/>
                        </a:rPr>
                        <a:t>F</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集成电路工艺</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INFO130319</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5</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4275231972"/>
                  </a:ext>
                </a:extLst>
              </a:tr>
              <a:tr h="264017">
                <a:tc>
                  <a:txBody>
                    <a:bodyPr/>
                    <a:lstStyle/>
                    <a:p>
                      <a:pPr algn="ctr" fontAlgn="ctr"/>
                      <a:r>
                        <a:rPr lang="en-US" sz="900" u="none" strike="noStrike">
                          <a:effectLst/>
                        </a:rPr>
                        <a:t>G</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电气工程基础</a:t>
                      </a:r>
                      <a:endParaRPr lang="zh-CN" altLang="en-US" sz="900" b="0" i="0" u="none" strike="noStrike">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INFO130245</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5</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3375755145"/>
                  </a:ext>
                </a:extLst>
              </a:tr>
              <a:tr h="264017">
                <a:tc>
                  <a:txBody>
                    <a:bodyPr/>
                    <a:lstStyle/>
                    <a:p>
                      <a:pPr algn="ctr" fontAlgn="ctr"/>
                      <a:r>
                        <a:rPr lang="en-US" sz="900" u="none" strike="noStrike">
                          <a:effectLst/>
                        </a:rPr>
                        <a:t>H</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通信原理</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INFO130313</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6</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2315016252"/>
                  </a:ext>
                </a:extLst>
              </a:tr>
              <a:tr h="252538">
                <a:tc>
                  <a:txBody>
                    <a:bodyPr/>
                    <a:lstStyle/>
                    <a:p>
                      <a:pPr algn="ctr" fontAlgn="ctr"/>
                      <a:r>
                        <a:rPr lang="en-US" sz="900" u="none" strike="noStrike">
                          <a:effectLst/>
                        </a:rPr>
                        <a:t>I</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生物医学工程基础</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INFO130317</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6</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3139774610"/>
                  </a:ext>
                </a:extLst>
              </a:tr>
              <a:tr h="252538">
                <a:tc>
                  <a:txBody>
                    <a:bodyPr/>
                    <a:lstStyle/>
                    <a:p>
                      <a:pPr algn="ctr" fontAlgn="ctr"/>
                      <a:r>
                        <a:rPr lang="en-US" sz="900" u="none" strike="noStrike">
                          <a:effectLst/>
                        </a:rPr>
                        <a:t>J</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模拟集成电路设计</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INFO130332</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6</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2227239840"/>
                  </a:ext>
                </a:extLst>
              </a:tr>
              <a:tr h="252538">
                <a:tc>
                  <a:txBody>
                    <a:bodyPr/>
                    <a:lstStyle/>
                    <a:p>
                      <a:pPr algn="ctr" fontAlgn="ctr"/>
                      <a:r>
                        <a:rPr lang="en-US" sz="900" u="none" strike="noStrike">
                          <a:effectLst/>
                        </a:rPr>
                        <a:t>K</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照明基础</a:t>
                      </a:r>
                      <a:endParaRPr lang="zh-CN" altLang="en-US" sz="900" b="0" i="0" u="none" strike="noStrike">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INFO130324</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6</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2191078064"/>
                  </a:ext>
                </a:extLst>
              </a:tr>
              <a:tr h="252538">
                <a:tc>
                  <a:txBody>
                    <a:bodyPr/>
                    <a:lstStyle/>
                    <a:p>
                      <a:pPr algn="ctr" fontAlgn="ctr"/>
                      <a:r>
                        <a:rPr lang="en-US" sz="900" u="none" strike="noStrike">
                          <a:effectLst/>
                        </a:rPr>
                        <a:t>L</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数字集成电路设计</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INFO130333</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7</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1755217884"/>
                  </a:ext>
                </a:extLst>
              </a:tr>
              <a:tr h="252538">
                <a:tc>
                  <a:txBody>
                    <a:bodyPr/>
                    <a:lstStyle/>
                    <a:p>
                      <a:pPr algn="ctr" fontAlgn="ctr"/>
                      <a:r>
                        <a:rPr lang="en-US" sz="900" u="none" strike="noStrike">
                          <a:effectLst/>
                        </a:rPr>
                        <a:t>M</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光电子器件与光通信</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tc>
                  <a:txBody>
                    <a:bodyPr/>
                    <a:lstStyle/>
                    <a:p>
                      <a:pPr algn="ctr" fontAlgn="ctr"/>
                      <a:r>
                        <a:rPr lang="en-US" sz="1000" u="none" strike="noStrike">
                          <a:effectLst/>
                        </a:rPr>
                        <a:t>INFO130334</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7</a:t>
                      </a:r>
                      <a:endParaRPr lang="en-US" altLang="zh-CN" sz="900" b="0" i="0" u="none" strike="noStrike">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3150534001"/>
                  </a:ext>
                </a:extLst>
              </a:tr>
              <a:tr h="252538">
                <a:tc>
                  <a:txBody>
                    <a:bodyPr/>
                    <a:lstStyle/>
                    <a:p>
                      <a:pPr algn="ctr" fontAlgn="ctr"/>
                      <a:r>
                        <a:rPr lang="en-US" sz="900" u="none" strike="noStrike">
                          <a:effectLst/>
                        </a:rPr>
                        <a:t>N</a:t>
                      </a:r>
                      <a:endParaRPr 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en-US" altLang="zh-CN" sz="900" u="none" strike="noStrike">
                          <a:effectLst/>
                        </a:rPr>
                        <a:t>LED</a:t>
                      </a:r>
                      <a:r>
                        <a:rPr lang="zh-CN" altLang="en-US" sz="900" u="none" strike="noStrike">
                          <a:effectLst/>
                        </a:rPr>
                        <a:t>固态照明技术与应用</a:t>
                      </a:r>
                      <a:endParaRPr lang="zh-CN" altLang="en-US" sz="900" b="0" i="0" u="none" strike="noStrike">
                        <a:effectLst/>
                        <a:latin typeface="Arial" panose="020B0604020202020204" pitchFamily="34" charset="0"/>
                      </a:endParaRPr>
                    </a:p>
                  </a:txBody>
                  <a:tcPr marL="9525" marR="9525" marT="9525" marB="0" anchor="b"/>
                </a:tc>
                <a:tc>
                  <a:txBody>
                    <a:bodyPr/>
                    <a:lstStyle/>
                    <a:p>
                      <a:pPr algn="ctr" fontAlgn="ctr"/>
                      <a:r>
                        <a:rPr lang="en-US" sz="1000" u="none" strike="noStrike">
                          <a:effectLst/>
                        </a:rPr>
                        <a:t>INFO130335</a:t>
                      </a:r>
                      <a:endParaRPr lang="en-US" sz="10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Arial" panose="020B0604020202020204" pitchFamily="34" charset="0"/>
                      </a:endParaRPr>
                    </a:p>
                  </a:txBody>
                  <a:tcPr marL="9525" marR="9525" marT="9525" marB="0" anchor="ctr"/>
                </a:tc>
                <a:tc>
                  <a:txBody>
                    <a:bodyPr/>
                    <a:lstStyle/>
                    <a:p>
                      <a:pPr algn="ctr" fontAlgn="ctr"/>
                      <a:r>
                        <a:rPr lang="en-US" altLang="zh-CN" sz="900" u="none" strike="noStrike" dirty="0">
                          <a:effectLst/>
                        </a:rPr>
                        <a:t>7</a:t>
                      </a:r>
                      <a:endParaRPr lang="en-US" altLang="zh-CN" sz="900" b="0" i="0" u="none" strike="noStrike" dirty="0">
                        <a:effectLst/>
                        <a:latin typeface="Arial" panose="020B0604020202020204" pitchFamily="34" charset="0"/>
                      </a:endParaRPr>
                    </a:p>
                  </a:txBody>
                  <a:tcPr marL="9525" marR="9525" marT="9525" marB="0" anchor="ctr"/>
                </a:tc>
                <a:tc vMerge="1">
                  <a:txBody>
                    <a:bodyPr/>
                    <a:lstStyle/>
                    <a:p>
                      <a:endParaRPr lang="zh-CN" altLang="en-US"/>
                    </a:p>
                  </a:txBody>
                  <a:tcPr/>
                </a:tc>
                <a:extLst>
                  <a:ext uri="{0D108BD9-81ED-4DB2-BD59-A6C34878D82A}">
                    <a16:rowId xmlns:a16="http://schemas.microsoft.com/office/drawing/2014/main" val="3974350252"/>
                  </a:ext>
                </a:extLst>
              </a:tr>
            </a:tbl>
          </a:graphicData>
        </a:graphic>
      </p:graphicFrame>
      <p:sp>
        <p:nvSpPr>
          <p:cNvPr id="11" name="矩形 10"/>
          <p:cNvSpPr/>
          <p:nvPr/>
        </p:nvSpPr>
        <p:spPr>
          <a:xfrm>
            <a:off x="6547554" y="5129639"/>
            <a:ext cx="5057423" cy="369332"/>
          </a:xfrm>
          <a:prstGeom prst="rect">
            <a:avLst/>
          </a:prstGeom>
        </p:spPr>
        <p:txBody>
          <a:bodyPr wrap="square">
            <a:spAutoFit/>
          </a:bodyPr>
          <a:lstStyle/>
          <a:p>
            <a:pPr marL="187325" lvl="1">
              <a:lnSpc>
                <a:spcPct val="150000"/>
              </a:lnSpc>
              <a:buClr>
                <a:schemeClr val="accent1"/>
              </a:buClr>
            </a:pPr>
            <a:r>
              <a:rPr lang="zh-CN" altLang="en-US" sz="1200" dirty="0" smtClean="0"/>
              <a:t>（四）任意选修课 </a:t>
            </a:r>
            <a:r>
              <a:rPr lang="en-US" altLang="zh-CN" sz="1200" dirty="0" smtClean="0"/>
              <a:t>4</a:t>
            </a:r>
            <a:r>
              <a:rPr lang="zh-CN" altLang="zh-CN" sz="1200" dirty="0" smtClean="0"/>
              <a:t>学分</a:t>
            </a:r>
            <a:endParaRPr lang="en-US" altLang="zh-CN" sz="1200" dirty="0"/>
          </a:p>
        </p:txBody>
      </p:sp>
    </p:spTree>
    <p:extLst>
      <p:ext uri="{BB962C8B-B14F-4D97-AF65-F5344CB8AC3E}">
        <p14:creationId xmlns:p14="http://schemas.microsoft.com/office/powerpoint/2010/main" val="4261762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7280" y="2184394"/>
            <a:ext cx="10058400" cy="933027"/>
          </a:xfrm>
        </p:spPr>
        <p:txBody>
          <a:bodyPr/>
          <a:lstStyle/>
          <a:p>
            <a:pPr algn="ctr"/>
            <a:r>
              <a:rPr lang="zh-CN" altLang="en-US" dirty="0" smtClean="0"/>
              <a:t>光电信息学科卓越计划</a:t>
            </a:r>
            <a:endParaRPr lang="zh-CN" altLang="en-US" dirty="0"/>
          </a:p>
        </p:txBody>
      </p:sp>
    </p:spTree>
    <p:extLst>
      <p:ext uri="{BB962C8B-B14F-4D97-AF65-F5344CB8AC3E}">
        <p14:creationId xmlns:p14="http://schemas.microsoft.com/office/powerpoint/2010/main" val="646184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15079" y="1878374"/>
            <a:ext cx="2954655" cy="261610"/>
          </a:xfrm>
          <a:prstGeom prst="rect">
            <a:avLst/>
          </a:prstGeom>
        </p:spPr>
        <p:txBody>
          <a:bodyPr wrap="none">
            <a:spAutoFit/>
          </a:bodyPr>
          <a:lstStyle/>
          <a:p>
            <a:r>
              <a:rPr lang="en-US" altLang="zh-CN" sz="1100" b="1" dirty="0"/>
              <a:t>1</a:t>
            </a:r>
            <a:r>
              <a:rPr lang="en-US" altLang="zh-CN" sz="1100" b="1" dirty="0" smtClean="0"/>
              <a:t>. </a:t>
            </a:r>
            <a:r>
              <a:rPr lang="zh-CN" altLang="en-US" sz="1100" b="1" dirty="0"/>
              <a:t>专业必修基础课程</a:t>
            </a:r>
            <a:r>
              <a:rPr lang="en-US" altLang="zh-CN" sz="1100" b="1" dirty="0" smtClean="0"/>
              <a:t>(52</a:t>
            </a:r>
            <a:r>
              <a:rPr lang="zh-CN" altLang="en-US" sz="1100" b="1" dirty="0" smtClean="0"/>
              <a:t>学分</a:t>
            </a:r>
            <a:r>
              <a:rPr lang="en-US" altLang="zh-CN" sz="1100" b="1" dirty="0"/>
              <a:t>)		</a:t>
            </a:r>
          </a:p>
        </p:txBody>
      </p:sp>
      <p:graphicFrame>
        <p:nvGraphicFramePr>
          <p:cNvPr id="7" name="表格 6"/>
          <p:cNvGraphicFramePr>
            <a:graphicFrameLocks noGrp="1"/>
          </p:cNvGraphicFramePr>
          <p:nvPr>
            <p:extLst>
              <p:ext uri="{D42A27DB-BD31-4B8C-83A1-F6EECF244321}">
                <p14:modId xmlns:p14="http://schemas.microsoft.com/office/powerpoint/2010/main" val="53452449"/>
              </p:ext>
            </p:extLst>
          </p:nvPr>
        </p:nvGraphicFramePr>
        <p:xfrm>
          <a:off x="436210" y="521790"/>
          <a:ext cx="5848350" cy="1365885"/>
        </p:xfrm>
        <a:graphic>
          <a:graphicData uri="http://schemas.openxmlformats.org/drawingml/2006/table">
            <a:tbl>
              <a:tblPr>
                <a:tableStyleId>{5C22544A-7EE6-4342-B048-85BDC9FD1C3A}</a:tableStyleId>
              </a:tblPr>
              <a:tblGrid>
                <a:gridCol w="5848350">
                  <a:extLst>
                    <a:ext uri="{9D8B030D-6E8A-4147-A177-3AD203B41FA5}">
                      <a16:colId xmlns:a16="http://schemas.microsoft.com/office/drawing/2014/main" val="20000"/>
                    </a:ext>
                  </a:extLst>
                </a:gridCol>
              </a:tblGrid>
              <a:tr h="193675">
                <a:tc>
                  <a:txBody>
                    <a:bodyPr/>
                    <a:lstStyle/>
                    <a:p>
                      <a:pPr algn="l">
                        <a:spcAft>
                          <a:spcPts val="0"/>
                        </a:spcAft>
                      </a:pPr>
                      <a:r>
                        <a:rPr lang="en-US" sz="1200" kern="0" dirty="0">
                          <a:effectLst/>
                        </a:rPr>
                        <a:t>(</a:t>
                      </a:r>
                      <a:r>
                        <a:rPr lang="zh-CN" sz="1200" kern="0" dirty="0">
                          <a:effectLst/>
                        </a:rPr>
                        <a:t>一</a:t>
                      </a:r>
                      <a:r>
                        <a:rPr lang="en-US" sz="1200" kern="0" dirty="0">
                          <a:effectLst/>
                        </a:rPr>
                        <a:t>) </a:t>
                      </a:r>
                      <a:r>
                        <a:rPr lang="zh-CN" sz="1200" kern="0" dirty="0">
                          <a:effectLst/>
                        </a:rPr>
                        <a:t>通识教育</a:t>
                      </a:r>
                      <a:r>
                        <a:rPr lang="zh-CN" sz="1200" kern="0" dirty="0" smtClean="0">
                          <a:effectLst/>
                        </a:rPr>
                        <a:t>课程</a:t>
                      </a:r>
                      <a:r>
                        <a:rPr lang="zh-CN" altLang="en-US" sz="1200" kern="0" dirty="0" smtClean="0">
                          <a:effectLst/>
                        </a:rPr>
                        <a:t>（</a:t>
                      </a:r>
                      <a:r>
                        <a:rPr lang="en-US" altLang="zh-CN" sz="1200" kern="0" dirty="0" smtClean="0">
                          <a:effectLst/>
                        </a:rPr>
                        <a:t>41</a:t>
                      </a:r>
                      <a:r>
                        <a:rPr lang="zh-CN" altLang="en-US" sz="1200" kern="0" dirty="0" smtClean="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r h="433070">
                <a:tc>
                  <a:txBody>
                    <a:bodyPr/>
                    <a:lstStyle/>
                    <a:p>
                      <a:pPr algn="l">
                        <a:spcAft>
                          <a:spcPts val="0"/>
                        </a:spcAft>
                      </a:pPr>
                      <a:r>
                        <a:rPr lang="en-US" sz="1200" kern="0" dirty="0">
                          <a:effectLst/>
                        </a:rPr>
                        <a:t>    </a:t>
                      </a:r>
                      <a:r>
                        <a:rPr lang="zh-CN" sz="1200" kern="0" dirty="0">
                          <a:effectLst/>
                        </a:rPr>
                        <a:t>修读要求：</a:t>
                      </a:r>
                      <a:r>
                        <a:rPr lang="en-US" sz="1200" kern="0" dirty="0">
                          <a:effectLst/>
                        </a:rPr>
                        <a:t>I</a:t>
                      </a:r>
                      <a:r>
                        <a:rPr lang="zh-CN" sz="1200" kern="0" dirty="0">
                          <a:effectLst/>
                        </a:rPr>
                        <a:t>类核心课程，修满</a:t>
                      </a:r>
                      <a:r>
                        <a:rPr lang="en-US" sz="1200" kern="0" dirty="0">
                          <a:effectLst/>
                        </a:rPr>
                        <a:t>26</a:t>
                      </a:r>
                      <a:r>
                        <a:rPr lang="zh-CN" sz="1200" kern="0" dirty="0">
                          <a:effectLst/>
                        </a:rPr>
                        <a:t>学分；</a:t>
                      </a:r>
                      <a:r>
                        <a:rPr lang="en-US" sz="1200" kern="0" dirty="0">
                          <a:effectLst/>
                        </a:rPr>
                        <a:t>II</a:t>
                      </a:r>
                      <a:r>
                        <a:rPr lang="zh-CN" sz="1200" kern="0" dirty="0">
                          <a:effectLst/>
                        </a:rPr>
                        <a:t>类专项教育课程，修满</a:t>
                      </a:r>
                      <a:r>
                        <a:rPr lang="en-US" sz="1200" kern="0" dirty="0">
                          <a:effectLst/>
                        </a:rPr>
                        <a:t>13</a:t>
                      </a:r>
                      <a:r>
                        <a:rPr lang="zh-CN" sz="1200" kern="0" dirty="0">
                          <a:effectLst/>
                        </a:rPr>
                        <a:t>学分（计算机课程除外）；</a:t>
                      </a:r>
                      <a:r>
                        <a:rPr lang="en-US" sz="1200" kern="0" dirty="0">
                          <a:effectLst/>
                        </a:rPr>
                        <a:t>III</a:t>
                      </a:r>
                      <a:r>
                        <a:rPr lang="zh-CN" sz="1200" kern="0" dirty="0">
                          <a:effectLst/>
                        </a:rPr>
                        <a:t>类通识教育选修课程，修满</a:t>
                      </a:r>
                      <a:r>
                        <a:rPr lang="en-US" sz="1200" kern="0" dirty="0">
                          <a:effectLst/>
                        </a:rPr>
                        <a:t>2</a:t>
                      </a:r>
                      <a:r>
                        <a:rPr lang="zh-CN" sz="1200" kern="0" dirty="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1"/>
                  </a:ext>
                </a:extLst>
              </a:tr>
              <a:tr h="193675">
                <a:tc>
                  <a:txBody>
                    <a:bodyPr/>
                    <a:lstStyle/>
                    <a:p>
                      <a:pPr algn="l">
                        <a:spcAft>
                          <a:spcPts val="0"/>
                        </a:spcAft>
                      </a:pPr>
                      <a:r>
                        <a:rPr lang="en-US" sz="1200" kern="0" dirty="0">
                          <a:effectLst/>
                        </a:rPr>
                        <a:t>(</a:t>
                      </a:r>
                      <a:r>
                        <a:rPr lang="zh-CN" sz="1200" kern="0" dirty="0">
                          <a:effectLst/>
                        </a:rPr>
                        <a:t>二</a:t>
                      </a:r>
                      <a:r>
                        <a:rPr lang="en-US" sz="1200" kern="0" dirty="0">
                          <a:effectLst/>
                        </a:rPr>
                        <a:t>) </a:t>
                      </a:r>
                      <a:r>
                        <a:rPr lang="zh-CN" sz="1200" kern="0" dirty="0">
                          <a:effectLst/>
                        </a:rPr>
                        <a:t>技术科学实验班平台</a:t>
                      </a:r>
                      <a:r>
                        <a:rPr lang="zh-CN" sz="1200" kern="0" dirty="0" smtClean="0">
                          <a:effectLst/>
                        </a:rPr>
                        <a:t>课程</a:t>
                      </a:r>
                      <a:r>
                        <a:rPr lang="zh-CN" altLang="en-US" sz="1200" kern="0" dirty="0" smtClean="0">
                          <a:effectLst/>
                        </a:rPr>
                        <a:t>（</a:t>
                      </a:r>
                      <a:r>
                        <a:rPr lang="en-US" altLang="zh-CN" sz="1200" kern="0" dirty="0" smtClean="0">
                          <a:effectLst/>
                        </a:rPr>
                        <a:t>31</a:t>
                      </a:r>
                      <a:r>
                        <a:rPr lang="zh-CN" altLang="en-US" sz="1200" kern="0" dirty="0" smtClean="0">
                          <a:effectLst/>
                        </a:rPr>
                        <a:t>学分）</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2"/>
                  </a:ext>
                </a:extLst>
              </a:tr>
              <a:tr h="231775">
                <a:tc>
                  <a:txBody>
                    <a:bodyPr/>
                    <a:lstStyle/>
                    <a:p>
                      <a:pPr algn="l">
                        <a:spcAft>
                          <a:spcPts val="0"/>
                        </a:spcAft>
                      </a:pPr>
                      <a:r>
                        <a:rPr lang="en-US" sz="1200" kern="0" dirty="0">
                          <a:effectLst/>
                        </a:rPr>
                        <a:t>    </a:t>
                      </a:r>
                      <a:r>
                        <a:rPr lang="zh-CN" sz="1200" kern="0" dirty="0">
                          <a:effectLst/>
                        </a:rPr>
                        <a:t>学生应修满技术科学实验班平台</a:t>
                      </a:r>
                      <a:r>
                        <a:rPr lang="zh-CN" sz="1200" kern="0" dirty="0" smtClean="0">
                          <a:effectLst/>
                        </a:rPr>
                        <a:t>课程</a:t>
                      </a:r>
                      <a:endParaRPr lang="zh-CN" sz="16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3"/>
                  </a:ext>
                </a:extLst>
              </a:tr>
              <a:tr h="313690">
                <a:tc>
                  <a:txBody>
                    <a:bodyPr/>
                    <a:lstStyle/>
                    <a:p>
                      <a:pPr algn="l">
                        <a:spcAft>
                          <a:spcPts val="0"/>
                        </a:spcAft>
                      </a:pPr>
                      <a:r>
                        <a:rPr lang="en-US" sz="1200" kern="0" dirty="0">
                          <a:effectLst/>
                        </a:rPr>
                        <a:t>(</a:t>
                      </a:r>
                      <a:r>
                        <a:rPr lang="zh-CN" sz="1200" kern="0" dirty="0">
                          <a:effectLst/>
                        </a:rPr>
                        <a:t>三</a:t>
                      </a:r>
                      <a:r>
                        <a:rPr lang="en-US" sz="1200" kern="0" dirty="0">
                          <a:effectLst/>
                        </a:rPr>
                        <a:t>) </a:t>
                      </a:r>
                      <a:r>
                        <a:rPr lang="zh-CN" sz="1200" kern="0" dirty="0">
                          <a:effectLst/>
                        </a:rPr>
                        <a:t>专业教育</a:t>
                      </a:r>
                      <a:r>
                        <a:rPr lang="zh-CN" sz="1200" kern="0" dirty="0" smtClean="0">
                          <a:effectLst/>
                        </a:rPr>
                        <a:t>课程</a:t>
                      </a:r>
                      <a:r>
                        <a:rPr lang="zh-CN" altLang="en-US" sz="1200" kern="0" dirty="0" smtClean="0">
                          <a:effectLst/>
                        </a:rPr>
                        <a:t>（</a:t>
                      </a:r>
                      <a:r>
                        <a:rPr lang="en-US" altLang="zh-CN" sz="1200" kern="0" dirty="0" smtClean="0">
                          <a:effectLst/>
                        </a:rPr>
                        <a:t>72</a:t>
                      </a:r>
                      <a:r>
                        <a:rPr lang="zh-CN" altLang="en-US" sz="1200" kern="0" dirty="0" smtClean="0">
                          <a:effectLst/>
                        </a:rPr>
                        <a:t>学分）</a:t>
                      </a:r>
                      <a:endParaRPr lang="en-US" altLang="zh-CN" sz="1200" kern="0" dirty="0" smtClean="0">
                        <a:effectLst/>
                      </a:endParaRPr>
                    </a:p>
                  </a:txBody>
                  <a:tcPr marL="68580" marR="68580" marT="0" marB="0"/>
                </a:tc>
                <a:extLst>
                  <a:ext uri="{0D108BD9-81ED-4DB2-BD59-A6C34878D82A}">
                    <a16:rowId xmlns:a16="http://schemas.microsoft.com/office/drawing/2014/main" val="10004"/>
                  </a:ext>
                </a:extLst>
              </a:tr>
            </a:tbl>
          </a:graphicData>
        </a:graphic>
      </p:graphicFrame>
      <p:sp>
        <p:nvSpPr>
          <p:cNvPr id="9" name="矩形 8"/>
          <p:cNvSpPr/>
          <p:nvPr/>
        </p:nvSpPr>
        <p:spPr>
          <a:xfrm>
            <a:off x="6547555" y="219203"/>
            <a:ext cx="2765778" cy="430887"/>
          </a:xfrm>
          <a:prstGeom prst="rect">
            <a:avLst/>
          </a:prstGeom>
        </p:spPr>
        <p:txBody>
          <a:bodyPr wrap="square">
            <a:spAutoFit/>
          </a:bodyPr>
          <a:lstStyle/>
          <a:p>
            <a:r>
              <a:rPr lang="zh-CN" altLang="en-US" sz="1100" b="1" dirty="0"/>
              <a:t> </a:t>
            </a:r>
            <a:r>
              <a:rPr lang="en-US" altLang="zh-CN" sz="1100" b="1" dirty="0"/>
              <a:t>2. </a:t>
            </a:r>
            <a:r>
              <a:rPr lang="zh-CN" altLang="en-US" sz="1100" b="1" dirty="0"/>
              <a:t>专业必修核心</a:t>
            </a:r>
            <a:r>
              <a:rPr lang="zh-CN" altLang="en-US" sz="1100" b="1" dirty="0" smtClean="0"/>
              <a:t>课程（不少于</a:t>
            </a:r>
            <a:r>
              <a:rPr lang="en-US" altLang="zh-CN" sz="1100" b="1" dirty="0" smtClean="0"/>
              <a:t>14</a:t>
            </a:r>
            <a:r>
              <a:rPr lang="zh-CN" altLang="en-US" sz="1100" b="1" dirty="0" smtClean="0"/>
              <a:t>学分）</a:t>
            </a:r>
            <a:r>
              <a:rPr lang="zh-CN" altLang="en-US" sz="1100" dirty="0"/>
              <a:t>	</a:t>
            </a:r>
          </a:p>
        </p:txBody>
      </p:sp>
      <p:sp>
        <p:nvSpPr>
          <p:cNvPr id="10" name="矩形 9"/>
          <p:cNvSpPr/>
          <p:nvPr/>
        </p:nvSpPr>
        <p:spPr>
          <a:xfrm>
            <a:off x="6547555" y="4711592"/>
            <a:ext cx="5057423" cy="337721"/>
          </a:xfrm>
          <a:prstGeom prst="rect">
            <a:avLst/>
          </a:prstGeom>
        </p:spPr>
        <p:txBody>
          <a:bodyPr wrap="square">
            <a:spAutoFit/>
          </a:bodyPr>
          <a:lstStyle/>
          <a:p>
            <a:pPr marL="187325" lvl="1">
              <a:lnSpc>
                <a:spcPct val="150000"/>
              </a:lnSpc>
              <a:buClr>
                <a:schemeClr val="accent1"/>
              </a:buClr>
            </a:pPr>
            <a:r>
              <a:rPr lang="en-US" altLang="zh-CN" sz="1200" b="1" dirty="0" smtClean="0"/>
              <a:t>3. </a:t>
            </a:r>
            <a:r>
              <a:rPr lang="zh-CN" altLang="en-US" sz="1200" b="1" dirty="0" smtClean="0"/>
              <a:t>专业选修课 </a:t>
            </a:r>
            <a:r>
              <a:rPr lang="en-US" altLang="zh-CN" sz="1200" b="1" dirty="0" smtClean="0"/>
              <a:t>6</a:t>
            </a:r>
            <a:r>
              <a:rPr lang="zh-CN" altLang="zh-CN" sz="1200" b="1" dirty="0" smtClean="0"/>
              <a:t>学分</a:t>
            </a:r>
            <a:endParaRPr lang="en-US" altLang="zh-CN" sz="1200" dirty="0"/>
          </a:p>
        </p:txBody>
      </p:sp>
      <p:sp>
        <p:nvSpPr>
          <p:cNvPr id="11" name="矩形 10"/>
          <p:cNvSpPr/>
          <p:nvPr/>
        </p:nvSpPr>
        <p:spPr>
          <a:xfrm>
            <a:off x="6547554" y="5129639"/>
            <a:ext cx="5057423" cy="369332"/>
          </a:xfrm>
          <a:prstGeom prst="rect">
            <a:avLst/>
          </a:prstGeom>
        </p:spPr>
        <p:txBody>
          <a:bodyPr wrap="square">
            <a:spAutoFit/>
          </a:bodyPr>
          <a:lstStyle/>
          <a:p>
            <a:pPr marL="187325" lvl="1">
              <a:lnSpc>
                <a:spcPct val="150000"/>
              </a:lnSpc>
              <a:buClr>
                <a:schemeClr val="accent1"/>
              </a:buClr>
            </a:pPr>
            <a:r>
              <a:rPr lang="zh-CN" altLang="en-US" sz="1200" dirty="0" smtClean="0"/>
              <a:t>（四）任意选修课 </a:t>
            </a:r>
            <a:r>
              <a:rPr lang="en-US" altLang="zh-CN" sz="1200" dirty="0" smtClean="0"/>
              <a:t>4</a:t>
            </a:r>
            <a:r>
              <a:rPr lang="zh-CN" altLang="zh-CN" sz="1200" dirty="0" smtClean="0"/>
              <a:t>学分</a:t>
            </a:r>
            <a:endParaRPr lang="en-US" altLang="zh-CN" sz="1200"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4055467085"/>
              </p:ext>
            </p:extLst>
          </p:nvPr>
        </p:nvGraphicFramePr>
        <p:xfrm>
          <a:off x="237066" y="2297113"/>
          <a:ext cx="5825068" cy="3813810"/>
        </p:xfrm>
        <a:graphic>
          <a:graphicData uri="http://schemas.openxmlformats.org/drawingml/2006/table">
            <a:tbl>
              <a:tblPr>
                <a:tableStyleId>{5C22544A-7EE6-4342-B048-85BDC9FD1C3A}</a:tableStyleId>
              </a:tblPr>
              <a:tblGrid>
                <a:gridCol w="179492">
                  <a:extLst>
                    <a:ext uri="{9D8B030D-6E8A-4147-A177-3AD203B41FA5}">
                      <a16:colId xmlns:a16="http://schemas.microsoft.com/office/drawing/2014/main" val="3593317220"/>
                    </a:ext>
                  </a:extLst>
                </a:gridCol>
                <a:gridCol w="2246451">
                  <a:extLst>
                    <a:ext uri="{9D8B030D-6E8A-4147-A177-3AD203B41FA5}">
                      <a16:colId xmlns:a16="http://schemas.microsoft.com/office/drawing/2014/main" val="2244625652"/>
                    </a:ext>
                  </a:extLst>
                </a:gridCol>
                <a:gridCol w="706749">
                  <a:extLst>
                    <a:ext uri="{9D8B030D-6E8A-4147-A177-3AD203B41FA5}">
                      <a16:colId xmlns:a16="http://schemas.microsoft.com/office/drawing/2014/main" val="848192994"/>
                    </a:ext>
                  </a:extLst>
                </a:gridCol>
                <a:gridCol w="381420">
                  <a:extLst>
                    <a:ext uri="{9D8B030D-6E8A-4147-A177-3AD203B41FA5}">
                      <a16:colId xmlns:a16="http://schemas.microsoft.com/office/drawing/2014/main" val="3877860247"/>
                    </a:ext>
                  </a:extLst>
                </a:gridCol>
                <a:gridCol w="381420">
                  <a:extLst>
                    <a:ext uri="{9D8B030D-6E8A-4147-A177-3AD203B41FA5}">
                      <a16:colId xmlns:a16="http://schemas.microsoft.com/office/drawing/2014/main" val="3794364758"/>
                    </a:ext>
                  </a:extLst>
                </a:gridCol>
                <a:gridCol w="381420">
                  <a:extLst>
                    <a:ext uri="{9D8B030D-6E8A-4147-A177-3AD203B41FA5}">
                      <a16:colId xmlns:a16="http://schemas.microsoft.com/office/drawing/2014/main" val="132631271"/>
                    </a:ext>
                  </a:extLst>
                </a:gridCol>
                <a:gridCol w="1548116">
                  <a:extLst>
                    <a:ext uri="{9D8B030D-6E8A-4147-A177-3AD203B41FA5}">
                      <a16:colId xmlns:a16="http://schemas.microsoft.com/office/drawing/2014/main" val="1707683226"/>
                    </a:ext>
                  </a:extLst>
                </a:gridCol>
              </a:tblGrid>
              <a:tr h="352425">
                <a:tc gridSpan="2">
                  <a:txBody>
                    <a:bodyPr/>
                    <a:lstStyle/>
                    <a:p>
                      <a:pPr algn="ctr" fontAlgn="ctr"/>
                      <a:r>
                        <a:rPr lang="zh-CN" altLang="en-US" sz="900" u="none" strike="noStrike">
                          <a:effectLst/>
                        </a:rPr>
                        <a:t>课程名称</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hMerge="1">
                  <a:txBody>
                    <a:bodyPr/>
                    <a:lstStyle/>
                    <a:p>
                      <a:endParaRPr lang="zh-CN" altLang="en-US"/>
                    </a:p>
                  </a:txBody>
                  <a:tcPr/>
                </a:tc>
                <a:tc>
                  <a:txBody>
                    <a:bodyPr/>
                    <a:lstStyle/>
                    <a:p>
                      <a:pPr algn="ctr" fontAlgn="ctr"/>
                      <a:r>
                        <a:rPr lang="zh-CN" altLang="en-US" sz="900" u="none" strike="noStrike">
                          <a:effectLst/>
                        </a:rPr>
                        <a:t>课程代码</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学分</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周学时</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开课</a:t>
                      </a:r>
                      <a:br>
                        <a:rPr lang="zh-CN" altLang="en-US" sz="900" u="none" strike="noStrike">
                          <a:effectLst/>
                        </a:rPr>
                      </a:br>
                      <a:r>
                        <a:rPr lang="zh-CN" altLang="en-US" sz="900" u="none" strike="noStrike">
                          <a:effectLst/>
                        </a:rPr>
                        <a:t>学期</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r>
                        <a:rPr lang="zh-CN" altLang="en-US" sz="900" u="none" strike="noStrike">
                          <a:effectLst/>
                        </a:rPr>
                        <a:t>备注</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822152526"/>
                  </a:ext>
                </a:extLst>
              </a:tr>
              <a:tr h="228600">
                <a:tc>
                  <a:txBody>
                    <a:bodyPr/>
                    <a:lstStyle/>
                    <a:p>
                      <a:pPr algn="ctr" fontAlgn="ctr"/>
                      <a:r>
                        <a:rPr lang="zh-CN" altLang="en-US" sz="900" u="none" strike="noStrike">
                          <a:effectLst/>
                        </a:rPr>
                        <a:t>　</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数字逻辑基础</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sz="900" u="none" strike="noStrike">
                          <a:effectLst/>
                        </a:rPr>
                        <a:t>INFO120003</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ctr"/>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en-US" altLang="zh-CN" sz="900" u="none" strike="noStrike">
                          <a:effectLst/>
                        </a:rPr>
                        <a:t>5</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zh-CN" altLang="en-US" sz="900" u="none" strike="noStrike">
                          <a:effectLst/>
                        </a:rPr>
                        <a:t>专业必修课均采用双语教学</a:t>
                      </a:r>
                      <a:endParaRPr lang="zh-CN" altLang="en-US" sz="900" b="1" i="0" u="none" strike="noStrike">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3152704610"/>
                  </a:ext>
                </a:extLst>
              </a:tr>
              <a:tr h="200025">
                <a:tc>
                  <a:txBody>
                    <a:bodyPr/>
                    <a:lstStyle/>
                    <a:p>
                      <a:pPr algn="ctr" fontAlgn="ctr"/>
                      <a:r>
                        <a:rPr lang="zh-CN" altLang="en-US" sz="900" u="none" strike="noStrike">
                          <a:effectLst/>
                        </a:rPr>
                        <a:t>　</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zh-CN" altLang="en-US" sz="900" u="none" strike="noStrike">
                          <a:effectLst/>
                        </a:rPr>
                        <a:t>模拟电子线路</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sz="900" u="none" strike="noStrike">
                          <a:effectLst/>
                        </a:rPr>
                        <a:t>INFO130303</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5</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3+2</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ctr"/>
                      <a:r>
                        <a:rPr lang="zh-CN" altLang="en-US" sz="900" u="none" strike="noStrike">
                          <a:effectLst/>
                        </a:rPr>
                        <a:t>　</a:t>
                      </a:r>
                      <a:endParaRPr lang="zh-CN" altLang="en-US" sz="900" b="0" i="0" u="none" strike="noStrike">
                        <a:effectLst/>
                        <a:latin typeface="楷体_GB2312"/>
                      </a:endParaRPr>
                    </a:p>
                  </a:txBody>
                  <a:tcPr marL="9525" marR="9525" marT="9525" marB="0" anchor="ctr"/>
                </a:tc>
                <a:extLst>
                  <a:ext uri="{0D108BD9-81ED-4DB2-BD59-A6C34878D82A}">
                    <a16:rowId xmlns:a16="http://schemas.microsoft.com/office/drawing/2014/main" val="2835770622"/>
                  </a:ext>
                </a:extLst>
              </a:tr>
              <a:tr h="200025">
                <a:tc>
                  <a:txBody>
                    <a:bodyPr/>
                    <a:lstStyle/>
                    <a:p>
                      <a:pPr algn="ctr" fontAlgn="ctr"/>
                      <a:r>
                        <a:rPr lang="zh-CN" altLang="en-US" sz="900" u="none" strike="noStrike">
                          <a:effectLst/>
                        </a:rPr>
                        <a:t>　</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b"/>
                      <a:r>
                        <a:rPr lang="en-US" sz="900" u="none" strike="noStrike">
                          <a:effectLst/>
                        </a:rPr>
                        <a:t>Mathematics for Engineering &amp; MATLAB Simulation </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ctr"/>
                      <a:r>
                        <a:rPr lang="zh-CN" altLang="en-US" sz="1000" u="none" strike="noStrike">
                          <a:effectLst/>
                        </a:rPr>
                        <a:t>　</a:t>
                      </a:r>
                      <a:endParaRPr lang="zh-CN" altLang="en-US" sz="1000" b="0" i="0" u="none" strike="noStrike">
                        <a:effectLst/>
                        <a:latin typeface="Times New Roman" panose="02020603050405020304" pitchFamily="18" charset="0"/>
                      </a:endParaRPr>
                    </a:p>
                  </a:txBody>
                  <a:tcPr marL="9525" marR="9525" marT="9525" marB="0" anchor="ctr"/>
                </a:tc>
                <a:tc>
                  <a:txBody>
                    <a:bodyPr/>
                    <a:lstStyle/>
                    <a:p>
                      <a:pPr algn="ctr" fontAlgn="ctr"/>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en-US" altLang="zh-CN" sz="900" u="none" strike="noStrike">
                          <a:effectLst/>
                        </a:rPr>
                        <a:t>3+1</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ctr"/>
                </a:tc>
                <a:tc>
                  <a:txBody>
                    <a:bodyPr/>
                    <a:lstStyle/>
                    <a:p>
                      <a:pPr algn="ctr" fontAlgn="ctr"/>
                      <a:r>
                        <a:rPr lang="zh-CN" altLang="en-US" sz="900" u="none" strike="noStrike">
                          <a:effectLst/>
                        </a:rPr>
                        <a:t>　</a:t>
                      </a:r>
                      <a:endParaRPr lang="zh-CN" altLang="en-US" sz="900" b="0" i="0" u="none" strike="noStrike">
                        <a:effectLst/>
                        <a:latin typeface="楷体_GB2312"/>
                      </a:endParaRPr>
                    </a:p>
                  </a:txBody>
                  <a:tcPr marL="9525" marR="9525" marT="9525" marB="0" anchor="ctr"/>
                </a:tc>
                <a:extLst>
                  <a:ext uri="{0D108BD9-81ED-4DB2-BD59-A6C34878D82A}">
                    <a16:rowId xmlns:a16="http://schemas.microsoft.com/office/drawing/2014/main" val="4257888200"/>
                  </a:ext>
                </a:extLst>
              </a:tr>
              <a:tr h="209550">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Electrodynamics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extLst>
                  <a:ext uri="{0D108BD9-81ED-4DB2-BD59-A6C34878D82A}">
                    <a16:rowId xmlns:a16="http://schemas.microsoft.com/office/drawing/2014/main" val="3215462189"/>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Physical Optics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3+1</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673292625"/>
                  </a:ext>
                </a:extLst>
              </a:tr>
              <a:tr h="190500">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Quantum Mechanics for Engineering</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3+1</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242592894"/>
                  </a:ext>
                </a:extLst>
              </a:tr>
              <a:tr h="209550">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Signal and system</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3+1</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111242725"/>
                  </a:ext>
                </a:extLst>
              </a:tr>
              <a:tr h="2571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Engineering Graphics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2</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2+1</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4</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第</a:t>
                      </a:r>
                      <a:r>
                        <a:rPr lang="en-US" altLang="zh-CN" sz="900" u="none" strike="noStrike">
                          <a:effectLst/>
                        </a:rPr>
                        <a:t>4</a:t>
                      </a:r>
                      <a:r>
                        <a:rPr lang="zh-CN" altLang="en-US" sz="900" u="none" strike="noStrike">
                          <a:effectLst/>
                        </a:rPr>
                        <a:t>学期结束后的暑假小学期</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619611640"/>
                  </a:ext>
                </a:extLst>
              </a:tr>
              <a:tr h="2571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Physics of Semiconductor Technologies and Devices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5</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516582163"/>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Modern Optics Design</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3+1</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5</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宋体" panose="02010600030101010101" pitchFamily="2" charset="-122"/>
                        <a:ea typeface="宋体" panose="02010600030101010101" pitchFamily="2" charset="-122"/>
                      </a:endParaRPr>
                    </a:p>
                  </a:txBody>
                  <a:tcPr marL="9525" marR="9525" marT="9525" marB="0" anchor="b"/>
                </a:tc>
                <a:extLst>
                  <a:ext uri="{0D108BD9-81ED-4DB2-BD59-A6C34878D82A}">
                    <a16:rowId xmlns:a16="http://schemas.microsoft.com/office/drawing/2014/main" val="2347898462"/>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Optoelectronics(I)</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6</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600115835"/>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Optoelectronics(II)</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 </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7</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183206151"/>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Laboratories in Photonics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1000" u="none" strike="noStrike">
                          <a:effectLst/>
                        </a:rPr>
                        <a:t>　</a:t>
                      </a:r>
                      <a:endParaRPr lang="zh-CN" altLang="en-US" sz="10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3</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7</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144579947"/>
                  </a:ext>
                </a:extLst>
              </a:tr>
              <a:tr h="209550">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Business Aspects of Micro-electronics and Photonics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endParaRPr lang="zh-CN" altLang="en-US" sz="10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2</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2</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7</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778167381"/>
                  </a:ext>
                </a:extLst>
              </a:tr>
              <a:tr h="219075">
                <a:tc>
                  <a:txBody>
                    <a:bodyPr/>
                    <a:lstStyle/>
                    <a:p>
                      <a:pPr algn="l" fontAlgn="b"/>
                      <a:r>
                        <a:rPr lang="zh-CN" altLang="en-US" sz="900" u="none" strike="noStrike">
                          <a:effectLst/>
                        </a:rPr>
                        <a:t>　</a:t>
                      </a:r>
                      <a:endParaRPr lang="zh-CN" altLang="en-US" sz="900" b="0" i="0" u="none" strike="noStrike">
                        <a:effectLst/>
                        <a:latin typeface="Arial" panose="020B0604020202020204" pitchFamily="34" charset="0"/>
                      </a:endParaRPr>
                    </a:p>
                  </a:txBody>
                  <a:tcPr marL="9525" marR="9525" marT="9525" marB="0" anchor="b"/>
                </a:tc>
                <a:tc>
                  <a:txBody>
                    <a:bodyPr/>
                    <a:lstStyle/>
                    <a:p>
                      <a:pPr algn="l" fontAlgn="b"/>
                      <a:r>
                        <a:rPr lang="en-US" sz="900" u="none" strike="noStrike">
                          <a:effectLst/>
                        </a:rPr>
                        <a:t>Undergraduate Thesis</a:t>
                      </a:r>
                      <a:endParaRPr 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sz="1000" u="none" strike="noStrike">
                          <a:effectLst/>
                        </a:rPr>
                        <a:t>INFO130016</a:t>
                      </a:r>
                      <a:endParaRPr lang="en-US" sz="10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6</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ctr" fontAlgn="b"/>
                      <a:r>
                        <a:rPr lang="zh-CN" altLang="en-US" sz="900" u="none" strike="noStrike">
                          <a:effectLst/>
                        </a:rPr>
                        <a:t>*</a:t>
                      </a:r>
                      <a:endParaRPr lang="zh-CN" altLang="en-US" sz="900" b="0" i="0" u="none" strike="noStrike">
                        <a:effectLst/>
                        <a:latin typeface="Times New Roman" panose="02020603050405020304" pitchFamily="18" charset="0"/>
                      </a:endParaRPr>
                    </a:p>
                  </a:txBody>
                  <a:tcPr marL="9525" marR="9525" marT="9525" marB="0" anchor="b"/>
                </a:tc>
                <a:tc>
                  <a:txBody>
                    <a:bodyPr/>
                    <a:lstStyle/>
                    <a:p>
                      <a:pPr algn="ctr" fontAlgn="b"/>
                      <a:r>
                        <a:rPr lang="en-US" altLang="zh-CN" sz="900" u="none" strike="noStrike">
                          <a:effectLst/>
                        </a:rPr>
                        <a:t>8</a:t>
                      </a:r>
                      <a:endParaRPr lang="en-US" altLang="zh-CN" sz="900" b="0" i="0" u="none" strike="noStrike">
                        <a:effectLst/>
                        <a:latin typeface="Times New Roman" panose="02020603050405020304" pitchFamily="18" charset="0"/>
                      </a:endParaRPr>
                    </a:p>
                  </a:txBody>
                  <a:tcPr marL="9525" marR="9525" marT="9525" marB="0" anchor="b"/>
                </a:tc>
                <a:tc>
                  <a:txBody>
                    <a:bodyPr/>
                    <a:lstStyle/>
                    <a:p>
                      <a:pPr algn="l" fontAlgn="b"/>
                      <a:r>
                        <a:rPr lang="zh-CN" altLang="en-US" sz="900" u="none" strike="noStrike" dirty="0">
                          <a:effectLst/>
                        </a:rPr>
                        <a:t>　</a:t>
                      </a:r>
                      <a:endParaRPr lang="zh-CN" altLang="en-US" sz="9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24141092"/>
                  </a:ext>
                </a:extLst>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3611624668"/>
              </p:ext>
            </p:extLst>
          </p:nvPr>
        </p:nvGraphicFramePr>
        <p:xfrm>
          <a:off x="6429375" y="595069"/>
          <a:ext cx="5580845" cy="4036197"/>
        </p:xfrm>
        <a:graphic>
          <a:graphicData uri="http://schemas.openxmlformats.org/drawingml/2006/table">
            <a:tbl>
              <a:tblPr>
                <a:tableStyleId>{5C22544A-7EE6-4342-B048-85BDC9FD1C3A}</a:tableStyleId>
              </a:tblPr>
              <a:tblGrid>
                <a:gridCol w="171966">
                  <a:extLst>
                    <a:ext uri="{9D8B030D-6E8A-4147-A177-3AD203B41FA5}">
                      <a16:colId xmlns:a16="http://schemas.microsoft.com/office/drawing/2014/main" val="2259855646"/>
                    </a:ext>
                  </a:extLst>
                </a:gridCol>
                <a:gridCol w="2152267">
                  <a:extLst>
                    <a:ext uri="{9D8B030D-6E8A-4147-A177-3AD203B41FA5}">
                      <a16:colId xmlns:a16="http://schemas.microsoft.com/office/drawing/2014/main" val="3874776158"/>
                    </a:ext>
                  </a:extLst>
                </a:gridCol>
                <a:gridCol w="677118">
                  <a:extLst>
                    <a:ext uri="{9D8B030D-6E8A-4147-A177-3AD203B41FA5}">
                      <a16:colId xmlns:a16="http://schemas.microsoft.com/office/drawing/2014/main" val="3651915336"/>
                    </a:ext>
                  </a:extLst>
                </a:gridCol>
                <a:gridCol w="365428">
                  <a:extLst>
                    <a:ext uri="{9D8B030D-6E8A-4147-A177-3AD203B41FA5}">
                      <a16:colId xmlns:a16="http://schemas.microsoft.com/office/drawing/2014/main" val="1397057247"/>
                    </a:ext>
                  </a:extLst>
                </a:gridCol>
                <a:gridCol w="365428">
                  <a:extLst>
                    <a:ext uri="{9D8B030D-6E8A-4147-A177-3AD203B41FA5}">
                      <a16:colId xmlns:a16="http://schemas.microsoft.com/office/drawing/2014/main" val="2091238442"/>
                    </a:ext>
                  </a:extLst>
                </a:gridCol>
                <a:gridCol w="365428">
                  <a:extLst>
                    <a:ext uri="{9D8B030D-6E8A-4147-A177-3AD203B41FA5}">
                      <a16:colId xmlns:a16="http://schemas.microsoft.com/office/drawing/2014/main" val="3659788296"/>
                    </a:ext>
                  </a:extLst>
                </a:gridCol>
                <a:gridCol w="1483210">
                  <a:extLst>
                    <a:ext uri="{9D8B030D-6E8A-4147-A177-3AD203B41FA5}">
                      <a16:colId xmlns:a16="http://schemas.microsoft.com/office/drawing/2014/main" val="4078005160"/>
                    </a:ext>
                  </a:extLst>
                </a:gridCol>
              </a:tblGrid>
              <a:tr h="290333">
                <a:tc gridSpan="2">
                  <a:txBody>
                    <a:bodyPr/>
                    <a:lstStyle/>
                    <a:p>
                      <a:pPr algn="ctr" fontAlgn="ctr"/>
                      <a:r>
                        <a:rPr lang="zh-CN" altLang="en-US" sz="800" u="none" strike="noStrike">
                          <a:effectLst/>
                        </a:rPr>
                        <a:t>课程名称</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hMerge="1">
                  <a:txBody>
                    <a:bodyPr/>
                    <a:lstStyle/>
                    <a:p>
                      <a:endParaRPr lang="zh-CN" altLang="en-US"/>
                    </a:p>
                  </a:txBody>
                  <a:tcPr/>
                </a:tc>
                <a:tc>
                  <a:txBody>
                    <a:bodyPr/>
                    <a:lstStyle/>
                    <a:p>
                      <a:pPr algn="ctr" fontAlgn="ctr"/>
                      <a:r>
                        <a:rPr lang="zh-CN" altLang="en-US" sz="800" u="none" strike="noStrike">
                          <a:effectLst/>
                        </a:rPr>
                        <a:t>课程代码</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学分</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周学时</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开课</a:t>
                      </a:r>
                      <a:br>
                        <a:rPr lang="zh-CN" altLang="en-US" sz="800" u="none" strike="noStrike">
                          <a:effectLst/>
                        </a:rPr>
                      </a:br>
                      <a:r>
                        <a:rPr lang="zh-CN" altLang="en-US" sz="800" u="none" strike="noStrike">
                          <a:effectLst/>
                        </a:rPr>
                        <a:t>学期</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备注</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extLst>
                  <a:ext uri="{0D108BD9-81ED-4DB2-BD59-A6C34878D82A}">
                    <a16:rowId xmlns:a16="http://schemas.microsoft.com/office/drawing/2014/main" val="3719241232"/>
                  </a:ext>
                </a:extLst>
              </a:tr>
              <a:tr h="217750">
                <a:tc>
                  <a:txBody>
                    <a:bodyPr/>
                    <a:lstStyle/>
                    <a:p>
                      <a:pPr algn="ctr" fontAlgn="ct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专业方向</a:t>
                      </a:r>
                      <a:r>
                        <a:rPr lang="en-US" altLang="zh-CN" sz="800" u="none" strike="noStrike">
                          <a:effectLst/>
                        </a:rPr>
                        <a:t>1</a:t>
                      </a:r>
                      <a:r>
                        <a:rPr lang="zh-CN" altLang="en-US" sz="800" u="none" strike="noStrike">
                          <a:effectLst/>
                        </a:rPr>
                        <a:t>：光电信息科学与工程</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限选课程均采用双语教学</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extLst>
                  <a:ext uri="{0D108BD9-81ED-4DB2-BD59-A6C34878D82A}">
                    <a16:rowId xmlns:a16="http://schemas.microsoft.com/office/drawing/2014/main" val="288070631"/>
                  </a:ext>
                </a:extLst>
              </a:tr>
              <a:tr h="193555">
                <a:tc>
                  <a:txBody>
                    <a:bodyPr/>
                    <a:lstStyle/>
                    <a:p>
                      <a:pPr algn="ctr" fontAlgn="ctr"/>
                      <a:r>
                        <a:rPr lang="en-US" sz="800" u="none" strike="noStrike">
                          <a:effectLst/>
                        </a:rPr>
                        <a:t>A</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Lasers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rowSpan="18">
                  <a:txBody>
                    <a:bodyPr/>
                    <a:lstStyle/>
                    <a:p>
                      <a:pPr algn="ctr" fontAlgn="ctr"/>
                      <a:r>
                        <a:rPr lang="zh-CN" altLang="en-US" sz="800" u="none" strike="noStrike">
                          <a:effectLst/>
                        </a:rPr>
                        <a:t>光电信息科学与工程方向</a:t>
                      </a:r>
                      <a:br>
                        <a:rPr lang="zh-CN" altLang="en-US" sz="800" u="none" strike="noStrike">
                          <a:effectLst/>
                        </a:rPr>
                      </a:br>
                      <a:r>
                        <a:rPr lang="zh-CN" altLang="en-US" sz="800" u="none" strike="noStrike">
                          <a:effectLst/>
                        </a:rPr>
                        <a:t>限选 </a:t>
                      </a:r>
                      <a:r>
                        <a:rPr lang="en-US" altLang="zh-CN" sz="800" u="none" strike="noStrike">
                          <a:effectLst/>
                        </a:rPr>
                        <a:t>A</a:t>
                      </a:r>
                      <a:r>
                        <a:rPr lang="zh-CN" altLang="en-US" sz="800" u="none" strike="noStrike">
                          <a:effectLst/>
                        </a:rPr>
                        <a:t>、</a:t>
                      </a:r>
                      <a:r>
                        <a:rPr lang="en-US" altLang="zh-CN" sz="800" u="none" strike="noStrike">
                          <a:effectLst/>
                        </a:rPr>
                        <a:t>B</a:t>
                      </a:r>
                      <a:r>
                        <a:rPr lang="zh-CN" altLang="en-US" sz="800" u="none" strike="noStrike">
                          <a:effectLst/>
                        </a:rPr>
                        <a:t>、</a:t>
                      </a:r>
                      <a:r>
                        <a:rPr lang="en-US" altLang="zh-CN" sz="800" u="none" strike="noStrike">
                          <a:effectLst/>
                        </a:rPr>
                        <a:t>C</a:t>
                      </a:r>
                      <a:r>
                        <a:rPr lang="zh-CN" altLang="en-US" sz="800" u="none" strike="noStrike">
                          <a:effectLst/>
                        </a:rPr>
                        <a:t>。</a:t>
                      </a:r>
                      <a:br>
                        <a:rPr lang="zh-CN" altLang="en-US" sz="800" u="none" strike="noStrike">
                          <a:effectLst/>
                        </a:rPr>
                      </a:br>
                      <a:r>
                        <a:rPr lang="zh-CN" altLang="en-US" sz="800" u="none" strike="noStrike">
                          <a:effectLst/>
                        </a:rPr>
                        <a:t>光通信与光电子集成方向</a:t>
                      </a:r>
                      <a:br>
                        <a:rPr lang="zh-CN" altLang="en-US" sz="800" u="none" strike="noStrike">
                          <a:effectLst/>
                        </a:rPr>
                      </a:br>
                      <a:r>
                        <a:rPr lang="zh-CN" altLang="en-US" sz="800" u="none" strike="noStrike">
                          <a:effectLst/>
                        </a:rPr>
                        <a:t>限选 </a:t>
                      </a:r>
                      <a:r>
                        <a:rPr lang="en-US" altLang="zh-CN" sz="800" u="none" strike="noStrike">
                          <a:effectLst/>
                        </a:rPr>
                        <a:t>D</a:t>
                      </a:r>
                      <a:r>
                        <a:rPr lang="zh-CN" altLang="en-US" sz="800" u="none" strike="noStrike">
                          <a:effectLst/>
                        </a:rPr>
                        <a:t>、</a:t>
                      </a:r>
                      <a:r>
                        <a:rPr lang="en-US" altLang="zh-CN" sz="800" u="none" strike="noStrike">
                          <a:effectLst/>
                        </a:rPr>
                        <a:t>E</a:t>
                      </a:r>
                      <a:r>
                        <a:rPr lang="zh-CN" altLang="en-US" sz="800" u="none" strike="noStrike">
                          <a:effectLst/>
                        </a:rPr>
                        <a:t>、</a:t>
                      </a:r>
                      <a:r>
                        <a:rPr lang="en-US" altLang="zh-CN" sz="800" u="none" strike="noStrike">
                          <a:effectLst/>
                        </a:rPr>
                        <a:t>F</a:t>
                      </a:r>
                      <a:r>
                        <a:rPr lang="zh-CN" altLang="en-US" sz="800" u="none" strike="noStrike">
                          <a:effectLst/>
                        </a:rPr>
                        <a:t>。</a:t>
                      </a:r>
                      <a:br>
                        <a:rPr lang="zh-CN" altLang="en-US" sz="800" u="none" strike="noStrike">
                          <a:effectLst/>
                        </a:rPr>
                      </a:br>
                      <a:r>
                        <a:rPr lang="zh-CN" altLang="en-US" sz="800" u="none" strike="noStrike">
                          <a:effectLst/>
                        </a:rPr>
                        <a:t>光源与照明工程方向        限选 </a:t>
                      </a:r>
                      <a:r>
                        <a:rPr lang="en-US" altLang="zh-CN" sz="800" u="none" strike="noStrike">
                          <a:effectLst/>
                        </a:rPr>
                        <a:t>G</a:t>
                      </a:r>
                      <a:r>
                        <a:rPr lang="zh-CN" altLang="en-US" sz="800" u="none" strike="noStrike">
                          <a:effectLst/>
                        </a:rPr>
                        <a:t>、</a:t>
                      </a:r>
                      <a:r>
                        <a:rPr lang="en-US" altLang="zh-CN" sz="800" u="none" strike="noStrike">
                          <a:effectLst/>
                        </a:rPr>
                        <a:t>H</a:t>
                      </a:r>
                      <a:r>
                        <a:rPr lang="zh-CN" altLang="en-US" sz="800" u="none" strike="noStrike">
                          <a:effectLst/>
                        </a:rPr>
                        <a:t>、</a:t>
                      </a:r>
                      <a:r>
                        <a:rPr lang="en-US" altLang="zh-CN" sz="800" u="none" strike="noStrike">
                          <a:effectLst/>
                        </a:rPr>
                        <a:t>I</a:t>
                      </a:r>
                      <a:r>
                        <a:rPr lang="zh-CN" altLang="en-US" sz="800" u="none" strike="noStrike">
                          <a:effectLst/>
                        </a:rPr>
                        <a:t>。</a:t>
                      </a:r>
                      <a:br>
                        <a:rPr lang="zh-CN" altLang="en-US" sz="800" u="none" strike="noStrike">
                          <a:effectLst/>
                        </a:rPr>
                      </a:br>
                      <a:r>
                        <a:rPr lang="zh-CN" altLang="en-US" sz="800" u="none" strike="noStrike">
                          <a:effectLst/>
                        </a:rPr>
                        <a:t>其他课程的选修除本专业限选课程以外的课程              专业方向</a:t>
                      </a:r>
                      <a:r>
                        <a:rPr lang="en-US" altLang="zh-CN" sz="800" u="none" strike="noStrike">
                          <a:effectLst/>
                        </a:rPr>
                        <a:t>1</a:t>
                      </a:r>
                      <a:r>
                        <a:rPr lang="zh-CN" altLang="en-US" sz="800" u="none" strike="noStrike">
                          <a:effectLst/>
                        </a:rPr>
                        <a:t>、</a:t>
                      </a:r>
                      <a:r>
                        <a:rPr lang="en-US" altLang="zh-CN" sz="800" u="none" strike="noStrike">
                          <a:effectLst/>
                        </a:rPr>
                        <a:t>2</a:t>
                      </a:r>
                      <a:r>
                        <a:rPr lang="zh-CN" altLang="en-US" sz="800" u="none" strike="noStrike">
                          <a:effectLst/>
                        </a:rPr>
                        <a:t>为光电信息科学与工程专业                 专业方向</a:t>
                      </a:r>
                      <a:r>
                        <a:rPr lang="en-US" altLang="zh-CN" sz="800" u="none" strike="noStrike">
                          <a:effectLst/>
                        </a:rPr>
                        <a:t>3</a:t>
                      </a:r>
                      <a:r>
                        <a:rPr lang="zh-CN" altLang="en-US" sz="800" u="none" strike="noStrike">
                          <a:effectLst/>
                        </a:rPr>
                        <a:t>为电气工程与自动化专业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extLst>
                  <a:ext uri="{0D108BD9-81ED-4DB2-BD59-A6C34878D82A}">
                    <a16:rowId xmlns:a16="http://schemas.microsoft.com/office/drawing/2014/main" val="1264109263"/>
                  </a:ext>
                </a:extLst>
              </a:tr>
              <a:tr h="193555">
                <a:tc>
                  <a:txBody>
                    <a:bodyPr/>
                    <a:lstStyle/>
                    <a:p>
                      <a:pPr algn="ctr" fontAlgn="ctr"/>
                      <a:r>
                        <a:rPr lang="en-US" sz="800" u="none" strike="noStrike">
                          <a:effectLst/>
                        </a:rPr>
                        <a:t>B</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Solid State Physics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2277225852"/>
                  </a:ext>
                </a:extLst>
              </a:tr>
              <a:tr h="193555">
                <a:tc>
                  <a:txBody>
                    <a:bodyPr/>
                    <a:lstStyle/>
                    <a:p>
                      <a:pPr algn="ctr" fontAlgn="ctr"/>
                      <a:r>
                        <a:rPr lang="en-US" sz="800" u="none" strike="noStrike">
                          <a:effectLst/>
                        </a:rPr>
                        <a:t>C</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Modern Informational Optics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3377891982"/>
                  </a:ext>
                </a:extLst>
              </a:tr>
              <a:tr h="193555">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专业方向</a:t>
                      </a:r>
                      <a:r>
                        <a:rPr lang="en-US" altLang="zh-CN" sz="800" u="none" strike="noStrike">
                          <a:effectLst/>
                        </a:rPr>
                        <a:t>2</a:t>
                      </a:r>
                      <a:r>
                        <a:rPr lang="zh-CN" altLang="en-US" sz="800" u="none" strike="noStrike">
                          <a:effectLst/>
                        </a:rPr>
                        <a:t>：光通信与光电子集成</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2771678558"/>
                  </a:ext>
                </a:extLst>
              </a:tr>
              <a:tr h="185491">
                <a:tc>
                  <a:txBody>
                    <a:bodyPr/>
                    <a:lstStyle/>
                    <a:p>
                      <a:pPr algn="ctr" fontAlgn="ctr"/>
                      <a:r>
                        <a:rPr lang="en-US" sz="800" u="none" strike="noStrike">
                          <a:effectLst/>
                        </a:rPr>
                        <a:t>D</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 Optical Communication System</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2093603566"/>
                  </a:ext>
                </a:extLst>
              </a:tr>
              <a:tr h="177426">
                <a:tc>
                  <a:txBody>
                    <a:bodyPr/>
                    <a:lstStyle/>
                    <a:p>
                      <a:pPr algn="ctr" fontAlgn="ctr"/>
                      <a:r>
                        <a:rPr lang="en-US" sz="800" u="none" strike="noStrike">
                          <a:effectLst/>
                        </a:rPr>
                        <a:t>E</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 Communication Theory</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1158602791"/>
                  </a:ext>
                </a:extLst>
              </a:tr>
              <a:tr h="177426">
                <a:tc>
                  <a:txBody>
                    <a:bodyPr/>
                    <a:lstStyle/>
                    <a:p>
                      <a:pPr algn="ctr" fontAlgn="ctr"/>
                      <a:r>
                        <a:rPr lang="en-US" sz="800" u="none" strike="noStrike">
                          <a:effectLst/>
                        </a:rPr>
                        <a:t>F</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 Integrated  micro-/nano-Photonics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3007064800"/>
                  </a:ext>
                </a:extLst>
              </a:tr>
              <a:tr h="177426">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专业方向</a:t>
                      </a:r>
                      <a:r>
                        <a:rPr lang="en-US" altLang="zh-CN" sz="800" u="none" strike="noStrike">
                          <a:effectLst/>
                        </a:rPr>
                        <a:t>3</a:t>
                      </a:r>
                      <a:r>
                        <a:rPr lang="zh-CN" altLang="en-US" sz="800" u="none" strike="noStrike">
                          <a:effectLst/>
                        </a:rPr>
                        <a:t>：光源与照明工程</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2047359494"/>
                  </a:ext>
                </a:extLst>
              </a:tr>
              <a:tr h="177426">
                <a:tc>
                  <a:txBody>
                    <a:bodyPr/>
                    <a:lstStyle/>
                    <a:p>
                      <a:pPr algn="l" fontAlgn="b"/>
                      <a:r>
                        <a:rPr lang="en-US" sz="800" u="none" strike="noStrike">
                          <a:effectLst/>
                        </a:rPr>
                        <a:t>G</a:t>
                      </a:r>
                      <a:endParaRPr lang="en-US" sz="800" b="1" i="0" u="none" strike="noStrike">
                        <a:effectLst/>
                        <a:latin typeface="Times New Roman" panose="02020603050405020304" pitchFamily="18" charset="0"/>
                      </a:endParaRPr>
                    </a:p>
                  </a:txBody>
                  <a:tcPr marL="8065" marR="8065" marT="8065" marB="0" anchor="b"/>
                </a:tc>
                <a:tc>
                  <a:txBody>
                    <a:bodyPr/>
                    <a:lstStyle/>
                    <a:p>
                      <a:pPr algn="l" fontAlgn="b"/>
                      <a:r>
                        <a:rPr lang="en-US" sz="800" u="none" strike="noStrike">
                          <a:effectLst/>
                        </a:rPr>
                        <a:t>Principle of Light Sources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3668845341"/>
                  </a:ext>
                </a:extLst>
              </a:tr>
              <a:tr h="250009">
                <a:tc>
                  <a:txBody>
                    <a:bodyPr/>
                    <a:lstStyle/>
                    <a:p>
                      <a:pPr algn="l" fontAlgn="b"/>
                      <a:r>
                        <a:rPr lang="en-US" sz="800" u="none" strike="noStrike">
                          <a:effectLst/>
                        </a:rPr>
                        <a:t>H</a:t>
                      </a:r>
                      <a:endParaRPr lang="en-US" sz="800" b="1" i="0" u="none" strike="noStrike">
                        <a:effectLst/>
                        <a:latin typeface="Times New Roman" panose="02020603050405020304" pitchFamily="18" charset="0"/>
                      </a:endParaRPr>
                    </a:p>
                  </a:txBody>
                  <a:tcPr marL="8065" marR="8065" marT="8065" marB="0" anchor="b"/>
                </a:tc>
                <a:tc>
                  <a:txBody>
                    <a:bodyPr/>
                    <a:lstStyle/>
                    <a:p>
                      <a:pPr algn="l" fontAlgn="b"/>
                      <a:r>
                        <a:rPr lang="en-US" sz="800" u="none" strike="noStrike">
                          <a:effectLst/>
                        </a:rPr>
                        <a:t>Principle and Application of Single Chip</a:t>
                      </a:r>
                      <a:br>
                        <a:rPr lang="en-US" sz="800" u="none" strike="noStrike">
                          <a:effectLst/>
                        </a:rPr>
                      </a:br>
                      <a:r>
                        <a:rPr lang="en-US" sz="800" u="none" strike="noStrike">
                          <a:effectLst/>
                        </a:rPr>
                        <a:t>Microcomputer</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5</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4101919188"/>
                  </a:ext>
                </a:extLst>
              </a:tr>
              <a:tr h="177426">
                <a:tc>
                  <a:txBody>
                    <a:bodyPr/>
                    <a:lstStyle/>
                    <a:p>
                      <a:pPr algn="l" fontAlgn="b"/>
                      <a:r>
                        <a:rPr lang="en-US" sz="800" u="none" strike="noStrike">
                          <a:effectLst/>
                        </a:rPr>
                        <a:t>I</a:t>
                      </a:r>
                      <a:endParaRPr lang="en-US" sz="800" b="1" i="0" u="none" strike="noStrike">
                        <a:effectLst/>
                        <a:latin typeface="Times New Roman" panose="02020603050405020304" pitchFamily="18" charset="0"/>
                      </a:endParaRPr>
                    </a:p>
                  </a:txBody>
                  <a:tcPr marL="8065" marR="8065" marT="8065" marB="0" anchor="b"/>
                </a:tc>
                <a:tc>
                  <a:txBody>
                    <a:bodyPr/>
                    <a:lstStyle/>
                    <a:p>
                      <a:pPr algn="l" fontAlgn="b"/>
                      <a:r>
                        <a:rPr lang="en-US" sz="800" u="none" strike="noStrike">
                          <a:effectLst/>
                        </a:rPr>
                        <a:t>Principle of Luminescence</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4</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437219387"/>
                  </a:ext>
                </a:extLst>
              </a:tr>
              <a:tr h="177426">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a:txBody>
                    <a:bodyPr/>
                    <a:lstStyle/>
                    <a:p>
                      <a:pPr algn="ctr" fontAlgn="ctr"/>
                      <a:r>
                        <a:rPr lang="zh-CN" altLang="en-US" sz="800" u="none" strike="noStrike">
                          <a:effectLst/>
                        </a:rPr>
                        <a:t>　</a:t>
                      </a:r>
                      <a:endParaRPr lang="zh-CN" altLang="en-US"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1730296152"/>
                  </a:ext>
                </a:extLst>
              </a:tr>
              <a:tr h="177426">
                <a:tc>
                  <a:txBody>
                    <a:bodyPr/>
                    <a:lstStyle/>
                    <a:p>
                      <a:pPr algn="ctr" fontAlgn="ctr"/>
                      <a:r>
                        <a:rPr lang="en-US" sz="800" u="none" strike="noStrike">
                          <a:effectLst/>
                        </a:rPr>
                        <a:t>J</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Principle and Application of LEDs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1400990284"/>
                  </a:ext>
                </a:extLst>
              </a:tr>
              <a:tr h="177426">
                <a:tc>
                  <a:txBody>
                    <a:bodyPr/>
                    <a:lstStyle/>
                    <a:p>
                      <a:pPr algn="ctr" fontAlgn="ctr"/>
                      <a:r>
                        <a:rPr lang="en-US" sz="800" u="none" strike="noStrike">
                          <a:effectLst/>
                        </a:rPr>
                        <a:t>K</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Integrated Optoelectronic Experiments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4148818290"/>
                  </a:ext>
                </a:extLst>
              </a:tr>
              <a:tr h="290333">
                <a:tc>
                  <a:txBody>
                    <a:bodyPr/>
                    <a:lstStyle/>
                    <a:p>
                      <a:pPr algn="ctr" fontAlgn="ctr"/>
                      <a:r>
                        <a:rPr lang="en-US" sz="800" u="none" strike="noStrike">
                          <a:effectLst/>
                        </a:rPr>
                        <a:t>L</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Experiments on Optical Fiber Communication Technology</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6</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1593131578"/>
                  </a:ext>
                </a:extLst>
              </a:tr>
              <a:tr h="177426">
                <a:tc>
                  <a:txBody>
                    <a:bodyPr/>
                    <a:lstStyle/>
                    <a:p>
                      <a:pPr algn="ctr" fontAlgn="ctr"/>
                      <a:r>
                        <a:rPr lang="en-US" sz="800" u="none" strike="noStrike">
                          <a:effectLst/>
                        </a:rPr>
                        <a:t>M</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Fundamentals of Electrical Engineering</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7</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755923484"/>
                  </a:ext>
                </a:extLst>
              </a:tr>
              <a:tr h="240331">
                <a:tc>
                  <a:txBody>
                    <a:bodyPr/>
                    <a:lstStyle/>
                    <a:p>
                      <a:pPr algn="ctr" fontAlgn="ctr"/>
                      <a:r>
                        <a:rPr lang="en-US" sz="800" u="none" strike="noStrike">
                          <a:effectLst/>
                        </a:rPr>
                        <a:t>N</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Photovoltaic Energy Conversion</a:t>
                      </a:r>
                      <a:br>
                        <a:rPr lang="en-US" sz="800" u="none" strike="noStrike">
                          <a:effectLst/>
                        </a:rPr>
                      </a:b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7</a:t>
                      </a:r>
                      <a:endParaRPr lang="en-US" altLang="zh-CN" sz="800" b="0" i="0" u="none" strike="noStrike">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2067749352"/>
                  </a:ext>
                </a:extLst>
              </a:tr>
              <a:tr h="177426">
                <a:tc>
                  <a:txBody>
                    <a:bodyPr/>
                    <a:lstStyle/>
                    <a:p>
                      <a:pPr algn="ctr" fontAlgn="ctr"/>
                      <a:r>
                        <a:rPr lang="en-US" sz="800" u="none" strike="noStrike">
                          <a:effectLst/>
                        </a:rPr>
                        <a:t>O</a:t>
                      </a:r>
                      <a:endParaRPr lang="en-US" sz="800" b="1"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l" fontAlgn="b"/>
                      <a:r>
                        <a:rPr lang="en-US" sz="800" u="none" strike="noStrike">
                          <a:effectLst/>
                        </a:rPr>
                        <a:t>Sensors and Microsystems Electronics</a:t>
                      </a:r>
                      <a:endParaRPr lang="en-US" sz="800" b="0" i="0" u="none" strike="noStrike">
                        <a:effectLst/>
                        <a:latin typeface="Times New Roman" panose="02020603050405020304" pitchFamily="18" charset="0"/>
                      </a:endParaRPr>
                    </a:p>
                  </a:txBody>
                  <a:tcPr marL="8065" marR="8065" marT="8065" marB="0" anchor="b"/>
                </a:tc>
                <a:tc>
                  <a:txBody>
                    <a:bodyPr/>
                    <a:lstStyle/>
                    <a:p>
                      <a:pPr algn="ctr" fontAlgn="ctr"/>
                      <a:r>
                        <a:rPr lang="zh-CN" altLang="en-US" sz="800" u="none" strike="noStrike">
                          <a:effectLst/>
                        </a:rPr>
                        <a:t>　</a:t>
                      </a:r>
                      <a:endParaRPr lang="zh-CN" altLang="en-US" sz="800" b="0" i="0" u="none" strike="noStrike">
                        <a:effectLst/>
                        <a:latin typeface="宋体" panose="02010600030101010101" pitchFamily="2" charset="-122"/>
                        <a:ea typeface="宋体" panose="02010600030101010101" pitchFamily="2" charset="-122"/>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a:effectLst/>
                        </a:rPr>
                        <a:t>3</a:t>
                      </a:r>
                      <a:endParaRPr lang="en-US" altLang="zh-CN" sz="800" b="0" i="0" u="none" strike="noStrike">
                        <a:effectLst/>
                        <a:latin typeface="Arial" panose="020B0604020202020204" pitchFamily="34" charset="0"/>
                      </a:endParaRPr>
                    </a:p>
                  </a:txBody>
                  <a:tcPr marL="8065" marR="8065" marT="8065" marB="0" anchor="ctr"/>
                </a:tc>
                <a:tc>
                  <a:txBody>
                    <a:bodyPr/>
                    <a:lstStyle/>
                    <a:p>
                      <a:pPr algn="ctr" fontAlgn="ctr"/>
                      <a:r>
                        <a:rPr lang="en-US" altLang="zh-CN" sz="800" u="none" strike="noStrike" dirty="0">
                          <a:effectLst/>
                        </a:rPr>
                        <a:t>7</a:t>
                      </a:r>
                      <a:endParaRPr lang="en-US" altLang="zh-CN" sz="800" b="0" i="0" u="none" strike="noStrike" dirty="0">
                        <a:effectLst/>
                        <a:latin typeface="Arial" panose="020B0604020202020204" pitchFamily="34" charset="0"/>
                      </a:endParaRPr>
                    </a:p>
                  </a:txBody>
                  <a:tcPr marL="8065" marR="8065" marT="8065" marB="0" anchor="ctr"/>
                </a:tc>
                <a:tc vMerge="1">
                  <a:txBody>
                    <a:bodyPr/>
                    <a:lstStyle/>
                    <a:p>
                      <a:endParaRPr lang="zh-CN" altLang="en-US"/>
                    </a:p>
                  </a:txBody>
                  <a:tcPr/>
                </a:tc>
                <a:extLst>
                  <a:ext uri="{0D108BD9-81ED-4DB2-BD59-A6C34878D82A}">
                    <a16:rowId xmlns:a16="http://schemas.microsoft.com/office/drawing/2014/main" val="3454514708"/>
                  </a:ext>
                </a:extLst>
              </a:tr>
            </a:tbl>
          </a:graphicData>
        </a:graphic>
      </p:graphicFrame>
    </p:spTree>
    <p:extLst>
      <p:ext uri="{BB962C8B-B14F-4D97-AF65-F5344CB8AC3E}">
        <p14:creationId xmlns:p14="http://schemas.microsoft.com/office/powerpoint/2010/main" val="3133197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zh-CN" b="1" dirty="0" smtClean="0"/>
              <a:t>实施</a:t>
            </a:r>
            <a:r>
              <a:rPr lang="zh-CN" altLang="en-US" b="1" dirty="0" smtClean="0"/>
              <a:t>方案与激励措施</a:t>
            </a:r>
            <a:endParaRPr lang="zh-CN" altLang="en-US" dirty="0"/>
          </a:p>
        </p:txBody>
      </p:sp>
      <p:sp>
        <p:nvSpPr>
          <p:cNvPr id="3" name="内容占位符 2"/>
          <p:cNvSpPr>
            <a:spLocks noGrp="1"/>
          </p:cNvSpPr>
          <p:nvPr>
            <p:ph idx="1"/>
          </p:nvPr>
        </p:nvSpPr>
        <p:spPr>
          <a:xfrm>
            <a:off x="1982222" y="1986352"/>
            <a:ext cx="8584174" cy="4023360"/>
          </a:xfrm>
        </p:spPr>
        <p:txBody>
          <a:bodyPr>
            <a:normAutofit/>
          </a:bodyPr>
          <a:lstStyle/>
          <a:p>
            <a:pPr marL="541338" lvl="0" indent="-541338">
              <a:buFont typeface="Wingdings" panose="05000000000000000000" pitchFamily="2" charset="2"/>
              <a:buChar char="l"/>
            </a:pPr>
            <a:r>
              <a:rPr lang="zh-CN" altLang="en-US" sz="3200" b="1" dirty="0" smtClean="0"/>
              <a:t>理论与实验相结合的课程教学模式</a:t>
            </a:r>
            <a:endParaRPr lang="zh-CN" altLang="zh-CN" sz="3200" dirty="0"/>
          </a:p>
          <a:p>
            <a:pPr marL="541338" lvl="0" indent="-541338">
              <a:buFont typeface="Wingdings" panose="05000000000000000000" pitchFamily="2" charset="2"/>
              <a:buChar char="l"/>
            </a:pPr>
            <a:r>
              <a:rPr lang="zh-CN" altLang="zh-CN" sz="3200" b="1" dirty="0" smtClean="0"/>
              <a:t>开放</a:t>
            </a:r>
            <a:r>
              <a:rPr lang="zh-CN" altLang="zh-CN" sz="3200" b="1" dirty="0"/>
              <a:t>创新</a:t>
            </a:r>
            <a:r>
              <a:rPr lang="zh-CN" altLang="zh-CN" sz="3200" b="1" dirty="0" smtClean="0"/>
              <a:t>实验室</a:t>
            </a:r>
            <a:r>
              <a:rPr lang="en-US" altLang="zh-CN" sz="3200" b="1" dirty="0"/>
              <a:t>+</a:t>
            </a:r>
            <a:r>
              <a:rPr lang="zh-CN" altLang="en-US" sz="3200" b="1" dirty="0" smtClean="0"/>
              <a:t>口袋实验室</a:t>
            </a:r>
            <a:endParaRPr lang="zh-CN" altLang="zh-CN" sz="3200" dirty="0"/>
          </a:p>
          <a:p>
            <a:pPr marL="541338" lvl="0" indent="-541338">
              <a:buFont typeface="Wingdings" panose="05000000000000000000" pitchFamily="2" charset="2"/>
              <a:buChar char="l"/>
            </a:pPr>
            <a:r>
              <a:rPr lang="zh-CN" altLang="zh-CN" sz="3200" b="1" dirty="0" smtClean="0"/>
              <a:t>科研</a:t>
            </a:r>
            <a:r>
              <a:rPr lang="zh-CN" altLang="zh-CN" sz="3200" b="1" dirty="0"/>
              <a:t>项目</a:t>
            </a:r>
            <a:r>
              <a:rPr lang="zh-CN" altLang="zh-CN" sz="3200" b="1" dirty="0" smtClean="0"/>
              <a:t>训练</a:t>
            </a:r>
            <a:r>
              <a:rPr lang="zh-CN" altLang="en-US" sz="3200" b="1" dirty="0" smtClean="0"/>
              <a:t>：科创项目</a:t>
            </a:r>
            <a:r>
              <a:rPr lang="en-US" altLang="zh-CN" sz="3200" b="1" dirty="0" smtClean="0"/>
              <a:t>+</a:t>
            </a:r>
            <a:r>
              <a:rPr lang="zh-CN" altLang="en-US" sz="3200" b="1" dirty="0" smtClean="0"/>
              <a:t>竞赛</a:t>
            </a:r>
            <a:endParaRPr lang="zh-CN" altLang="zh-CN" sz="3200" dirty="0"/>
          </a:p>
          <a:p>
            <a:pPr marL="541338" lvl="0" indent="-541338">
              <a:buFont typeface="Wingdings" panose="05000000000000000000" pitchFamily="2" charset="2"/>
              <a:buChar char="l"/>
            </a:pPr>
            <a:r>
              <a:rPr lang="zh-CN" altLang="zh-CN" sz="3200" b="1" dirty="0" smtClean="0"/>
              <a:t>企业</a:t>
            </a:r>
            <a:r>
              <a:rPr lang="zh-CN" altLang="zh-CN" sz="3200" b="1" dirty="0"/>
              <a:t>实</a:t>
            </a:r>
            <a:r>
              <a:rPr lang="zh-CN" altLang="zh-CN" sz="3200" b="1" dirty="0" smtClean="0"/>
              <a:t>训</a:t>
            </a:r>
            <a:r>
              <a:rPr lang="zh-CN" altLang="en-US" sz="3200" b="1" dirty="0" smtClean="0"/>
              <a:t>与</a:t>
            </a:r>
            <a:r>
              <a:rPr lang="zh-CN" altLang="zh-CN" sz="3200" b="1" dirty="0" smtClean="0"/>
              <a:t>国际</a:t>
            </a:r>
            <a:r>
              <a:rPr lang="zh-CN" altLang="zh-CN" sz="3200" b="1" dirty="0"/>
              <a:t>交流</a:t>
            </a:r>
            <a:endParaRPr lang="zh-CN" altLang="zh-CN" sz="3200" dirty="0"/>
          </a:p>
          <a:p>
            <a:pPr marL="541338" lvl="0" indent="-541338">
              <a:buFont typeface="Wingdings" panose="05000000000000000000" pitchFamily="2" charset="2"/>
              <a:buChar char="l"/>
            </a:pPr>
            <a:r>
              <a:rPr lang="zh-CN" altLang="zh-CN" sz="3200" b="1" dirty="0" smtClean="0"/>
              <a:t>修</a:t>
            </a:r>
            <a:r>
              <a:rPr lang="zh-CN" altLang="zh-CN" sz="3200" b="1" dirty="0"/>
              <a:t>读研究生</a:t>
            </a:r>
            <a:r>
              <a:rPr lang="zh-CN" altLang="zh-CN" sz="3200" b="1" dirty="0" smtClean="0"/>
              <a:t>课程</a:t>
            </a:r>
            <a:r>
              <a:rPr lang="zh-CN" altLang="en-US" sz="3200" b="1" dirty="0" smtClean="0"/>
              <a:t>、保研比例</a:t>
            </a:r>
            <a:endParaRPr lang="en-US" altLang="zh-CN" sz="3200" b="1" dirty="0" smtClean="0"/>
          </a:p>
          <a:p>
            <a:pPr marL="541338" lvl="0" indent="-541338">
              <a:buFont typeface="Wingdings" panose="05000000000000000000" pitchFamily="2" charset="2"/>
              <a:buChar char="l"/>
            </a:pPr>
            <a:r>
              <a:rPr lang="zh-CN" altLang="en-US" sz="3200" b="1" dirty="0" smtClean="0"/>
              <a:t>评价与激励机制：突破</a:t>
            </a:r>
            <a:r>
              <a:rPr lang="en-US" altLang="zh-CN" sz="3200" b="1" dirty="0" smtClean="0"/>
              <a:t>30%A</a:t>
            </a:r>
            <a:r>
              <a:rPr lang="zh-CN" altLang="en-US" sz="3200" b="1" dirty="0" smtClean="0"/>
              <a:t>，荣誉毕业生</a:t>
            </a:r>
            <a:endParaRPr lang="zh-CN" altLang="zh-CN" sz="3200" dirty="0"/>
          </a:p>
          <a:p>
            <a:pPr marL="0" indent="0">
              <a:buNone/>
            </a:pPr>
            <a:endParaRPr lang="zh-CN" altLang="en-US" dirty="0"/>
          </a:p>
        </p:txBody>
      </p:sp>
    </p:spTree>
    <p:extLst>
      <p:ext uri="{BB962C8B-B14F-4D97-AF65-F5344CB8AC3E}">
        <p14:creationId xmlns:p14="http://schemas.microsoft.com/office/powerpoint/2010/main" val="771009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组织管理</a:t>
            </a:r>
            <a:endParaRPr lang="zh-CN" altLang="en-US" b="1" dirty="0"/>
          </a:p>
        </p:txBody>
      </p:sp>
      <p:sp>
        <p:nvSpPr>
          <p:cNvPr id="3" name="内容占位符 2"/>
          <p:cNvSpPr>
            <a:spLocks noGrp="1"/>
          </p:cNvSpPr>
          <p:nvPr>
            <p:ph idx="1"/>
          </p:nvPr>
        </p:nvSpPr>
        <p:spPr/>
        <p:txBody>
          <a:bodyPr>
            <a:normAutofit fontScale="77500" lnSpcReduction="20000"/>
          </a:bodyPr>
          <a:lstStyle/>
          <a:p>
            <a:pPr marL="355600" lvl="0" indent="-355600">
              <a:buFont typeface="Wingdings" panose="05000000000000000000" pitchFamily="2" charset="2"/>
              <a:buChar char="l"/>
            </a:pPr>
            <a:r>
              <a:rPr lang="zh-CN" altLang="zh-CN" b="1" dirty="0" smtClean="0"/>
              <a:t>选拔机制</a:t>
            </a:r>
            <a:endParaRPr lang="zh-CN" altLang="zh-CN" dirty="0"/>
          </a:p>
          <a:p>
            <a:r>
              <a:rPr lang="zh-CN" altLang="zh-CN" b="1" dirty="0"/>
              <a:t>选拔对象</a:t>
            </a:r>
            <a:r>
              <a:rPr lang="zh-CN" altLang="zh-CN" dirty="0"/>
              <a:t>：绩点排名</a:t>
            </a:r>
            <a:r>
              <a:rPr lang="zh-CN" altLang="zh-CN" dirty="0" smtClean="0"/>
              <a:t>前</a:t>
            </a:r>
            <a:r>
              <a:rPr lang="en-US" altLang="zh-CN" dirty="0" smtClean="0"/>
              <a:t>30</a:t>
            </a:r>
            <a:r>
              <a:rPr lang="en-US" altLang="zh-CN" dirty="0"/>
              <a:t>%</a:t>
            </a:r>
            <a:r>
              <a:rPr lang="zh-CN" altLang="zh-CN" dirty="0"/>
              <a:t>的信息学院大二学生，自愿报名进入“卓越工程师教育培养计划”学习。</a:t>
            </a:r>
          </a:p>
          <a:p>
            <a:r>
              <a:rPr lang="zh-CN" altLang="zh-CN" b="1" dirty="0"/>
              <a:t>招生人数</a:t>
            </a:r>
            <a:r>
              <a:rPr lang="zh-CN" altLang="zh-CN" dirty="0"/>
              <a:t>：</a:t>
            </a:r>
            <a:r>
              <a:rPr lang="zh-CN" altLang="zh-CN" dirty="0"/>
              <a:t>根据学校批准</a:t>
            </a:r>
            <a:r>
              <a:rPr lang="zh-CN" altLang="en-US" dirty="0" smtClean="0"/>
              <a:t>各专业招生人数</a:t>
            </a:r>
            <a:r>
              <a:rPr lang="zh-CN" altLang="zh-CN" dirty="0" smtClean="0"/>
              <a:t>，</a:t>
            </a:r>
            <a:r>
              <a:rPr lang="zh-CN" altLang="en-US" dirty="0" smtClean="0"/>
              <a:t>确定卓越班</a:t>
            </a:r>
            <a:r>
              <a:rPr lang="zh-CN" altLang="zh-CN" dirty="0" smtClean="0"/>
              <a:t>人数</a:t>
            </a:r>
            <a:r>
              <a:rPr lang="zh-CN" altLang="en-US" dirty="0" smtClean="0"/>
              <a:t>：电子信息班</a:t>
            </a:r>
            <a:r>
              <a:rPr lang="en-US" altLang="zh-CN" dirty="0" smtClean="0"/>
              <a:t>30</a:t>
            </a:r>
            <a:r>
              <a:rPr lang="zh-CN" altLang="zh-CN" dirty="0" smtClean="0"/>
              <a:t>人</a:t>
            </a:r>
            <a:r>
              <a:rPr lang="zh-CN" altLang="en-US" dirty="0" smtClean="0"/>
              <a:t>、光电信息班</a:t>
            </a:r>
            <a:r>
              <a:rPr lang="en-US" altLang="zh-CN" dirty="0" smtClean="0"/>
              <a:t>15</a:t>
            </a:r>
            <a:r>
              <a:rPr lang="zh-CN" altLang="en-US" dirty="0" smtClean="0"/>
              <a:t>人</a:t>
            </a:r>
            <a:r>
              <a:rPr lang="zh-CN" altLang="zh-CN" dirty="0" smtClean="0"/>
              <a:t>。</a:t>
            </a:r>
            <a:endParaRPr lang="en-US" altLang="zh-CN" dirty="0" smtClean="0"/>
          </a:p>
          <a:p>
            <a:r>
              <a:rPr lang="zh-CN" altLang="en-US" b="1" dirty="0" smtClean="0"/>
              <a:t>选拔方案：</a:t>
            </a:r>
            <a:endParaRPr lang="en-US" altLang="zh-CN" b="1" dirty="0"/>
          </a:p>
          <a:p>
            <a:pPr lvl="1">
              <a:lnSpc>
                <a:spcPct val="120000"/>
              </a:lnSpc>
            </a:pPr>
            <a:r>
              <a:rPr lang="zh-CN" altLang="en-US" dirty="0"/>
              <a:t>电子信息科学类</a:t>
            </a:r>
            <a:r>
              <a:rPr lang="zh-CN" altLang="en-US" dirty="0" smtClean="0"/>
              <a:t>卓越班</a:t>
            </a:r>
            <a:r>
              <a:rPr lang="zh-CN" altLang="en-US" dirty="0" smtClean="0"/>
              <a:t>：电子</a:t>
            </a:r>
            <a:r>
              <a:rPr lang="zh-CN" altLang="en-US" dirty="0"/>
              <a:t>信息科学与技术、生物医学工程、微电子科学与工程、通信工程</a:t>
            </a:r>
            <a:r>
              <a:rPr lang="zh-CN" altLang="en-US" dirty="0" smtClean="0"/>
              <a:t>、电气</a:t>
            </a:r>
            <a:r>
              <a:rPr lang="zh-CN" altLang="en-US" dirty="0"/>
              <a:t>工程及其</a:t>
            </a:r>
            <a:r>
              <a:rPr lang="zh-CN" altLang="en-US" dirty="0" smtClean="0"/>
              <a:t>自动化</a:t>
            </a:r>
            <a:endParaRPr lang="en-US" altLang="zh-CN" dirty="0" smtClean="0"/>
          </a:p>
          <a:p>
            <a:pPr lvl="1">
              <a:lnSpc>
                <a:spcPct val="120000"/>
              </a:lnSpc>
            </a:pPr>
            <a:r>
              <a:rPr lang="zh-CN" altLang="en-US" dirty="0" smtClean="0"/>
              <a:t>光电信息类卓越班：光电信息科学与技术、电气工程及其自动化</a:t>
            </a:r>
            <a:endParaRPr lang="en-US" altLang="zh-CN" dirty="0" smtClean="0"/>
          </a:p>
          <a:p>
            <a:pPr lvl="1">
              <a:lnSpc>
                <a:spcPct val="120000"/>
              </a:lnSpc>
            </a:pPr>
            <a:r>
              <a:rPr lang="zh-CN" altLang="en-US" dirty="0" smtClean="0"/>
              <a:t>学年</a:t>
            </a:r>
            <a:r>
              <a:rPr lang="zh-CN" altLang="en-US" dirty="0"/>
              <a:t>总成绩绩点需</a:t>
            </a:r>
            <a:r>
              <a:rPr lang="zh-CN" altLang="en-US" dirty="0" smtClean="0"/>
              <a:t>达到</a:t>
            </a:r>
            <a:r>
              <a:rPr lang="en-US" altLang="zh-CN" dirty="0" smtClean="0"/>
              <a:t>3.2</a:t>
            </a:r>
            <a:r>
              <a:rPr lang="zh-CN" altLang="en-US" dirty="0" smtClean="0"/>
              <a:t>以上</a:t>
            </a:r>
            <a:endParaRPr lang="en-US" altLang="zh-CN" b="1" dirty="0"/>
          </a:p>
          <a:p>
            <a:pPr lvl="1">
              <a:lnSpc>
                <a:spcPct val="120000"/>
              </a:lnSpc>
            </a:pPr>
            <a:r>
              <a:rPr lang="zh-CN" altLang="en-US" dirty="0" smtClean="0"/>
              <a:t>修</a:t>
            </a:r>
            <a:r>
              <a:rPr lang="zh-CN" altLang="en-US" dirty="0"/>
              <a:t>读完主要基础课程并</a:t>
            </a:r>
            <a:r>
              <a:rPr lang="zh-CN" altLang="en-US" dirty="0" smtClean="0"/>
              <a:t>获得</a:t>
            </a:r>
            <a:r>
              <a:rPr lang="en-US" altLang="zh-CN" dirty="0" smtClean="0"/>
              <a:t>40</a:t>
            </a:r>
            <a:r>
              <a:rPr lang="zh-CN" altLang="en-US" dirty="0" smtClean="0"/>
              <a:t>学分</a:t>
            </a:r>
            <a:r>
              <a:rPr lang="zh-CN" altLang="en-US" dirty="0"/>
              <a:t>，各门主要基础课程的成绩需达到</a:t>
            </a:r>
            <a:r>
              <a:rPr lang="en-US" altLang="zh-CN" dirty="0"/>
              <a:t>B</a:t>
            </a:r>
            <a:r>
              <a:rPr lang="zh-CN" altLang="en-US" dirty="0"/>
              <a:t>以上，主要基础课程包括：“数学分析</a:t>
            </a:r>
            <a:r>
              <a:rPr lang="en-US" altLang="zh-CN" dirty="0"/>
              <a:t>B</a:t>
            </a:r>
            <a:r>
              <a:rPr lang="zh-CN" altLang="en-US" dirty="0"/>
              <a:t>（</a:t>
            </a:r>
            <a:r>
              <a:rPr lang="en-US" altLang="zh-CN" dirty="0"/>
              <a:t>I</a:t>
            </a:r>
            <a:r>
              <a:rPr lang="zh-CN" altLang="en-US" dirty="0"/>
              <a:t>、</a:t>
            </a:r>
            <a:r>
              <a:rPr lang="en-US" altLang="zh-CN" dirty="0"/>
              <a:t>II</a:t>
            </a:r>
            <a:r>
              <a:rPr lang="zh-CN" altLang="en-US" dirty="0"/>
              <a:t>）”、“大学物理</a:t>
            </a:r>
            <a:r>
              <a:rPr lang="en-US" altLang="zh-CN" dirty="0"/>
              <a:t>B</a:t>
            </a:r>
            <a:r>
              <a:rPr lang="zh-CN" altLang="en-US" dirty="0"/>
              <a:t>（上、下）”、“线性代数”、“程序设计”、“</a:t>
            </a:r>
            <a:r>
              <a:rPr lang="en-US" altLang="zh-CN" dirty="0"/>
              <a:t>C++</a:t>
            </a:r>
            <a:r>
              <a:rPr lang="zh-CN" altLang="en-US" dirty="0"/>
              <a:t>程序设计”、“模拟电子学基础”、“基础物理实验”</a:t>
            </a:r>
            <a:r>
              <a:rPr lang="en-US" altLang="zh-CN" dirty="0"/>
              <a:t>.</a:t>
            </a:r>
            <a:endParaRPr lang="zh-CN" altLang="en-US" b="1" dirty="0"/>
          </a:p>
          <a:p>
            <a:pPr lvl="1">
              <a:lnSpc>
                <a:spcPct val="120000"/>
              </a:lnSpc>
            </a:pPr>
            <a:r>
              <a:rPr lang="zh-CN" altLang="en-US" dirty="0" smtClean="0"/>
              <a:t>大</a:t>
            </a:r>
            <a:r>
              <a:rPr lang="zh-CN" altLang="en-US" dirty="0"/>
              <a:t>三</a:t>
            </a:r>
            <a:r>
              <a:rPr lang="zh-CN" altLang="en-US" dirty="0" smtClean="0"/>
              <a:t>上充分考虑志愿、所</a:t>
            </a:r>
            <a:r>
              <a:rPr lang="zh-CN" altLang="en-US" dirty="0"/>
              <a:t>选专业方向课程及</a:t>
            </a:r>
            <a:r>
              <a:rPr lang="zh-CN" altLang="en-US" dirty="0" smtClean="0"/>
              <a:t>相关专业需求确定专业属性。</a:t>
            </a:r>
            <a:endParaRPr lang="zh-CN" altLang="zh-CN" dirty="0"/>
          </a:p>
          <a:p>
            <a:pPr marL="355600" lvl="0" indent="-355600">
              <a:buFont typeface="Wingdings" panose="05000000000000000000" pitchFamily="2" charset="2"/>
              <a:buChar char="l"/>
            </a:pPr>
            <a:r>
              <a:rPr lang="zh-CN" altLang="zh-CN" b="1" dirty="0" smtClean="0"/>
              <a:t>导师</a:t>
            </a:r>
            <a:r>
              <a:rPr lang="zh-CN" altLang="zh-CN" b="1" dirty="0"/>
              <a:t>制</a:t>
            </a:r>
            <a:endParaRPr lang="zh-CN" altLang="zh-CN" dirty="0"/>
          </a:p>
          <a:p>
            <a:pPr>
              <a:lnSpc>
                <a:spcPct val="120000"/>
              </a:lnSpc>
            </a:pPr>
            <a:r>
              <a:rPr lang="zh-CN" altLang="zh-CN" dirty="0"/>
              <a:t>挑选科研工作活跃、责任心强、有时间指导学生的教师组成的导师队伍，学生和导师双向选择结对。导师必须亲自负责学生的学业和科研研究的指导，制定学生个性化培养方案，定期与学生面对面地进行交流辅导。</a:t>
            </a:r>
          </a:p>
          <a:p>
            <a:endParaRPr lang="zh-CN" altLang="en-US" dirty="0"/>
          </a:p>
        </p:txBody>
      </p:sp>
    </p:spTree>
    <p:extLst>
      <p:ext uri="{BB962C8B-B14F-4D97-AF65-F5344CB8AC3E}">
        <p14:creationId xmlns:p14="http://schemas.microsoft.com/office/powerpoint/2010/main" val="2357827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097280" y="1795809"/>
            <a:ext cx="10058400" cy="1450757"/>
          </a:xfrm>
        </p:spPr>
        <p:txBody>
          <a:bodyPr>
            <a:normAutofit/>
          </a:bodyPr>
          <a:lstStyle/>
          <a:p>
            <a:pPr algn="ctr"/>
            <a:r>
              <a:rPr lang="zh-CN" altLang="en-US" sz="7200" dirty="0" smtClean="0"/>
              <a:t>谢谢！</a:t>
            </a:r>
            <a:endParaRPr lang="zh-CN" altLang="en-US" sz="7200" dirty="0"/>
          </a:p>
        </p:txBody>
      </p:sp>
    </p:spTree>
    <p:extLst>
      <p:ext uri="{BB962C8B-B14F-4D97-AF65-F5344CB8AC3E}">
        <p14:creationId xmlns:p14="http://schemas.microsoft.com/office/powerpoint/2010/main" val="628748538"/>
      </p:ext>
    </p:extLst>
  </p:cSld>
  <p:clrMapOvr>
    <a:masterClrMapping/>
  </p:clrMapOvr>
  <p:timing>
    <p:tnLst>
      <p:par>
        <p:cTn id="1" dur="indefinite" restart="never" nodeType="tmRoot"/>
      </p:par>
    </p:tnLst>
  </p:timing>
</p:sld>
</file>

<file path=ppt/theme/theme1.xml><?xml version="1.0" encoding="utf-8"?>
<a:theme xmlns:a="http://schemas.openxmlformats.org/drawingml/2006/main" name="回顾">
  <a:themeElements>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185</TotalTime>
  <Words>1782</Words>
  <Application>Microsoft Office PowerPoint</Application>
  <PresentationFormat>宽屏</PresentationFormat>
  <Paragraphs>488</Paragraphs>
  <Slides>16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16</vt:i4>
      </vt:variant>
    </vt:vector>
  </HeadingPairs>
  <TitlesOfParts>
    <vt:vector size="24" baseType="lpstr">
      <vt:lpstr>楷体_GB2312</vt:lpstr>
      <vt:lpstr>宋体</vt:lpstr>
      <vt:lpstr>Arial</vt:lpstr>
      <vt:lpstr>Calibri</vt:lpstr>
      <vt:lpstr>Calibri Light</vt:lpstr>
      <vt:lpstr>Times New Roman</vt:lpstr>
      <vt:lpstr>Wingdings</vt:lpstr>
      <vt:lpstr>回顾</vt:lpstr>
      <vt:lpstr>复旦大学信息科学与工程学院 电子信息、光电信息“卓越计划”</vt:lpstr>
      <vt:lpstr>提纲</vt:lpstr>
      <vt:lpstr>立项背景（一）</vt:lpstr>
      <vt:lpstr>立项背景（二）</vt:lpstr>
      <vt:lpstr>立项背景（三）</vt:lpstr>
      <vt:lpstr>立项背景（四）</vt:lpstr>
      <vt:lpstr>改革思路</vt:lpstr>
      <vt:lpstr>培养理念</vt:lpstr>
      <vt:lpstr>培养方案</vt:lpstr>
      <vt:lpstr>电子信息学科卓越计划</vt:lpstr>
      <vt:lpstr>PowerPoint 演示文稿</vt:lpstr>
      <vt:lpstr>光电信息学科卓越计划</vt:lpstr>
      <vt:lpstr>PowerPoint 演示文稿</vt:lpstr>
      <vt:lpstr>实施方案与激励措施</vt:lpstr>
      <vt:lpstr>组织管理</vt:lpstr>
      <vt:lpstr>谢谢！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复旦大学信息科学与工程学院 “卓越工程师教育培养计划” 方案汇报</dc:title>
  <dc:creator>hub</dc:creator>
  <cp:lastModifiedBy>胡波</cp:lastModifiedBy>
  <cp:revision>30</cp:revision>
  <dcterms:created xsi:type="dcterms:W3CDTF">2013-07-09T13:16:55Z</dcterms:created>
  <dcterms:modified xsi:type="dcterms:W3CDTF">2016-04-19T01:42:34Z</dcterms:modified>
</cp:coreProperties>
</file>