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0" r:id="rId4"/>
    <p:sldId id="266" r:id="rId5"/>
    <p:sldId id="264" r:id="rId6"/>
    <p:sldId id="263" r:id="rId7"/>
    <p:sldId id="269" r:id="rId8"/>
    <p:sldId id="262" r:id="rId9"/>
    <p:sldId id="268" r:id="rId10"/>
    <p:sldId id="267" r:id="rId11"/>
    <p:sldId id="258" r:id="rId12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0" d="100"/>
          <a:sy n="80" d="100"/>
        </p:scale>
        <p:origin x="-108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4"/>
          <p:cNvSpPr>
            <a:spLocks noChangeArrowheads="1"/>
          </p:cNvSpPr>
          <p:nvPr userDrawn="1"/>
        </p:nvSpPr>
        <p:spPr bwMode="auto">
          <a:xfrm>
            <a:off x="0" y="5486400"/>
            <a:ext cx="9144000" cy="1371600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zh-CN" altLang="zh-CN">
              <a:solidFill>
                <a:srgbClr val="FFCCFF"/>
              </a:solidFill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6046440" cy="1470025"/>
          </a:xfrm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lvl1pPr algn="l">
              <a:defRPr b="1" cap="none" spc="5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华文隶书" pitchFamily="2" charset="-122"/>
                <a:ea typeface="华文隶书" pitchFamily="2" charset="-122"/>
              </a:defRPr>
            </a:lvl1pPr>
          </a:lstStyle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5360640" cy="838944"/>
          </a:xfrm>
        </p:spPr>
        <p:txBody>
          <a:bodyPr anchor="ctr">
            <a:normAutofit/>
          </a:bodyPr>
          <a:lstStyle>
            <a:lvl1pPr marL="0" indent="0" algn="l">
              <a:buNone/>
              <a:defRPr sz="28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0" smtClean="0"/>
              <a:t>单击此处编辑母版副标题样式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E73B7F-EDE7-48EB-9E03-EF5C5499F77B}" type="datetimeFigureOut">
              <a:rPr lang="zh-CN" altLang="en-US" smtClean="0"/>
              <a:t>2013/4/21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B717E4-3468-4DDE-A04F-43331670C1C4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7" name="Picture 2" descr="腾飞图标去底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60232" y="1944216"/>
            <a:ext cx="3092989" cy="32129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4"/>
          <p:cNvSpPr>
            <a:spLocks noChangeArrowheads="1"/>
          </p:cNvSpPr>
          <p:nvPr userDrawn="1"/>
        </p:nvSpPr>
        <p:spPr bwMode="auto">
          <a:xfrm>
            <a:off x="2438400" y="4953000"/>
            <a:ext cx="6705600" cy="304800"/>
          </a:xfrm>
          <a:prstGeom prst="rect">
            <a:avLst/>
          </a:prstGeom>
          <a:gradFill rotWithShape="0">
            <a:gsLst>
              <a:gs pos="0">
                <a:srgbClr val="FF0000"/>
              </a:gs>
              <a:gs pos="100000">
                <a:srgbClr val="FF0000">
                  <a:gamma/>
                  <a:shade val="45882"/>
                  <a:invGamma/>
                </a:srgbClr>
              </a:gs>
            </a:gsLst>
            <a:lin ang="0" scaled="1"/>
          </a:gradFill>
          <a:ln w="25400" cap="flat" cmpd="sng">
            <a:solidFill>
              <a:schemeClr val="bg1"/>
            </a:solidFill>
            <a:miter lim="800000"/>
            <a:headEnd/>
            <a:tailEnd/>
          </a:ln>
          <a:effectLst>
            <a:outerShdw dist="38100" dir="2700000" algn="ctr" rotWithShape="0">
              <a:srgbClr val="000000">
                <a:alpha val="35999"/>
              </a:srgbClr>
            </a:outerShdw>
          </a:effectLst>
        </p:spPr>
        <p:txBody>
          <a:bodyPr lIns="0" rIns="0" anchor="ctr"/>
          <a:lstStyle/>
          <a:p>
            <a:endParaRPr lang="zh-CN" altLang="en-US"/>
          </a:p>
        </p:txBody>
      </p:sp>
      <p:sp>
        <p:nvSpPr>
          <p:cNvPr id="9" name="Rectangle 5"/>
          <p:cNvSpPr>
            <a:spLocks noChangeArrowheads="1"/>
          </p:cNvSpPr>
          <p:nvPr userDrawn="1"/>
        </p:nvSpPr>
        <p:spPr bwMode="auto">
          <a:xfrm>
            <a:off x="0" y="1524000"/>
            <a:ext cx="6705600" cy="304800"/>
          </a:xfrm>
          <a:prstGeom prst="rect">
            <a:avLst/>
          </a:prstGeom>
          <a:gradFill rotWithShape="0">
            <a:gsLst>
              <a:gs pos="0">
                <a:srgbClr val="FF0000">
                  <a:gamma/>
                  <a:shade val="45882"/>
                  <a:invGamma/>
                </a:srgbClr>
              </a:gs>
              <a:gs pos="100000">
                <a:srgbClr val="FF0000"/>
              </a:gs>
            </a:gsLst>
            <a:lin ang="0" scaled="1"/>
          </a:gradFill>
          <a:ln w="25400" cap="flat" cmpd="sng">
            <a:solidFill>
              <a:schemeClr val="bg1"/>
            </a:solidFill>
            <a:miter lim="800000"/>
            <a:headEnd/>
            <a:tailEnd/>
          </a:ln>
          <a:effectLst>
            <a:outerShdw dist="38100" dir="2700000" algn="ctr" rotWithShape="0">
              <a:srgbClr val="000000">
                <a:alpha val="35999"/>
              </a:srgbClr>
            </a:outerShdw>
          </a:effectLst>
        </p:spPr>
        <p:txBody>
          <a:bodyPr lIns="0" rIns="0" anchor="ctr"/>
          <a:lstStyle/>
          <a:p>
            <a:endParaRPr lang="zh-CN" altLang="en-US"/>
          </a:p>
        </p:txBody>
      </p:sp>
      <p:sp>
        <p:nvSpPr>
          <p:cNvPr id="11" name="Rectangle 2"/>
          <p:cNvSpPr>
            <a:spLocks noChangeArrowheads="1"/>
          </p:cNvSpPr>
          <p:nvPr userDrawn="1"/>
        </p:nvSpPr>
        <p:spPr bwMode="auto">
          <a:xfrm>
            <a:off x="0" y="0"/>
            <a:ext cx="9144000" cy="1331913"/>
          </a:xfrm>
          <a:prstGeom prst="rect">
            <a:avLst/>
          </a:prstGeom>
          <a:solidFill>
            <a:srgbClr val="CC000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zh-CN" altLang="zh-CN">
              <a:solidFill>
                <a:srgbClr val="FFCCFF"/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16"/>
          <p:cNvSpPr>
            <a:spLocks noChangeArrowheads="1"/>
          </p:cNvSpPr>
          <p:nvPr userDrawn="1"/>
        </p:nvSpPr>
        <p:spPr bwMode="auto">
          <a:xfrm>
            <a:off x="0" y="6324600"/>
            <a:ext cx="9144000" cy="533400"/>
          </a:xfrm>
          <a:prstGeom prst="rect">
            <a:avLst/>
          </a:prstGeom>
          <a:gradFill rotWithShape="1">
            <a:gsLst>
              <a:gs pos="0">
                <a:srgbClr val="333333"/>
              </a:gs>
              <a:gs pos="100000">
                <a:srgbClr val="080808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 b="0">
              <a:solidFill>
                <a:schemeClr val="tx1"/>
              </a:solidFill>
              <a:latin typeface="Arial" pitchFamily="34" charset="0"/>
              <a:ea typeface="宋体" pitchFamily="2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629816"/>
            <a:ext cx="6635080" cy="1143000"/>
          </a:xfrm>
        </p:spPr>
        <p:txBody>
          <a:bodyPr>
            <a:normAutofit/>
          </a:bodyPr>
          <a:lstStyle>
            <a:lvl1pPr>
              <a:defRPr sz="4000" b="1" cap="none" spc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763688" y="2204864"/>
            <a:ext cx="6923112" cy="3921299"/>
          </a:xfrm>
        </p:spPr>
        <p:txBody>
          <a:bodyPr/>
          <a:lstStyle/>
          <a:p>
            <a:pPr lvl="0"/>
            <a:r>
              <a:rPr lang="zh-CN" altLang="en-US" dirty="0" smtClean="0"/>
              <a:t>单击此处编辑母版文本样式</a:t>
            </a:r>
          </a:p>
          <a:p>
            <a:pPr lvl="1"/>
            <a:r>
              <a:rPr lang="zh-CN" altLang="en-US" dirty="0" smtClean="0"/>
              <a:t>第二级</a:t>
            </a:r>
          </a:p>
          <a:p>
            <a:pPr lvl="2"/>
            <a:r>
              <a:rPr lang="zh-CN" altLang="en-US" dirty="0" smtClean="0"/>
              <a:t>第三级</a:t>
            </a:r>
          </a:p>
          <a:p>
            <a:pPr lvl="3"/>
            <a:r>
              <a:rPr lang="zh-CN" altLang="en-US" dirty="0" smtClean="0"/>
              <a:t>第四级</a:t>
            </a:r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E73B7F-EDE7-48EB-9E03-EF5C5499F77B}" type="datetimeFigureOut">
              <a:rPr lang="zh-CN" altLang="en-US" smtClean="0"/>
              <a:t>2013/4/21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B717E4-3468-4DDE-A04F-43331670C1C4}" type="slidenum">
              <a:rPr lang="zh-CN" altLang="en-US" smtClean="0"/>
              <a:t>‹#›</a:t>
            </a:fld>
            <a:endParaRPr lang="zh-CN" altLang="en-US"/>
          </a:p>
        </p:txBody>
      </p:sp>
      <p:grpSp>
        <p:nvGrpSpPr>
          <p:cNvPr id="7" name="Group 3"/>
          <p:cNvGrpSpPr>
            <a:grpSpLocks/>
          </p:cNvGrpSpPr>
          <p:nvPr userDrawn="1"/>
        </p:nvGrpSpPr>
        <p:grpSpPr bwMode="auto">
          <a:xfrm>
            <a:off x="2195736" y="1908448"/>
            <a:ext cx="6934200" cy="152400"/>
            <a:chOff x="0" y="0"/>
            <a:chExt cx="4368" cy="96"/>
          </a:xfrm>
        </p:grpSpPr>
        <p:sp>
          <p:nvSpPr>
            <p:cNvPr id="8" name="Rectangle 14"/>
            <p:cNvSpPr>
              <a:spLocks noChangeArrowheads="1"/>
            </p:cNvSpPr>
            <p:nvPr/>
          </p:nvSpPr>
          <p:spPr bwMode="auto">
            <a:xfrm>
              <a:off x="0" y="0"/>
              <a:ext cx="4368" cy="96"/>
            </a:xfrm>
            <a:prstGeom prst="rect">
              <a:avLst/>
            </a:prstGeom>
            <a:solidFill>
              <a:srgbClr val="EAEAEA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9" name="Rectangle 15"/>
            <p:cNvSpPr>
              <a:spLocks noChangeArrowheads="1"/>
            </p:cNvSpPr>
            <p:nvPr/>
          </p:nvSpPr>
          <p:spPr bwMode="auto">
            <a:xfrm>
              <a:off x="0" y="60"/>
              <a:ext cx="4368" cy="36"/>
            </a:xfrm>
            <a:prstGeom prst="rect">
              <a:avLst/>
            </a:prstGeom>
            <a:solidFill>
              <a:srgbClr val="CC0000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</p:grpSp>
      <p:pic>
        <p:nvPicPr>
          <p:cNvPr id="11" name="44 Imagen">
            <a:hlinkClick r:id="" action="ppaction://hlinkshowjump?jump=nextslide"/>
          </p:cNvPr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475663" y="6400800"/>
            <a:ext cx="363537" cy="363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45 Imagen">
            <a:hlinkClick r:id="" action="ppaction://hlinkshowjump?jump=previousslide"/>
          </p:cNvPr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89888" y="6408738"/>
            <a:ext cx="363537" cy="363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11" descr="腾飞图标去底"/>
          <p:cNvPicPr>
            <a:picLocks noChangeAspect="1" noChangeArrowheads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4572000"/>
            <a:ext cx="2209800" cy="2295525"/>
          </a:xfrm>
          <a:prstGeom prst="rect">
            <a:avLst/>
          </a:prstGeom>
          <a:noFill/>
          <a:ln w="9525" cap="flat" cmpd="sng">
            <a:noFill/>
            <a:miter lim="800000"/>
            <a:headEnd/>
            <a:tailEnd/>
          </a:ln>
          <a:effectLst/>
        </p:spPr>
      </p:pic>
      <p:sp>
        <p:nvSpPr>
          <p:cNvPr id="14" name="Rectangle 2"/>
          <p:cNvSpPr>
            <a:spLocks noChangeArrowheads="1"/>
          </p:cNvSpPr>
          <p:nvPr userDrawn="1"/>
        </p:nvSpPr>
        <p:spPr bwMode="auto">
          <a:xfrm>
            <a:off x="0" y="0"/>
            <a:ext cx="9144000" cy="548680"/>
          </a:xfrm>
          <a:prstGeom prst="rect">
            <a:avLst/>
          </a:prstGeom>
          <a:solidFill>
            <a:srgbClr val="CC0000">
              <a:alpha val="79999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zh-CN" altLang="zh-CN">
              <a:solidFill>
                <a:srgbClr val="FFCCFF"/>
              </a:solidFill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4"/>
          <p:cNvSpPr>
            <a:spLocks noChangeArrowheads="1"/>
          </p:cNvSpPr>
          <p:nvPr userDrawn="1"/>
        </p:nvSpPr>
        <p:spPr bwMode="auto">
          <a:xfrm>
            <a:off x="0" y="5486400"/>
            <a:ext cx="9144000" cy="1371600"/>
          </a:xfrm>
          <a:prstGeom prst="rect">
            <a:avLst/>
          </a:prstGeom>
          <a:solidFill>
            <a:schemeClr val="tx1">
              <a:alpha val="79999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zh-CN" altLang="zh-CN">
              <a:solidFill>
                <a:srgbClr val="FFCCFF"/>
              </a:solidFill>
            </a:endParaRPr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E73B7F-EDE7-48EB-9E03-EF5C5499F77B}" type="datetimeFigureOut">
              <a:rPr lang="zh-CN" altLang="en-US" smtClean="0"/>
              <a:t>2013/4/21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B717E4-3468-4DDE-A04F-43331670C1C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5" name="Rectangle 2"/>
          <p:cNvSpPr>
            <a:spLocks noChangeArrowheads="1"/>
          </p:cNvSpPr>
          <p:nvPr userDrawn="1"/>
        </p:nvSpPr>
        <p:spPr bwMode="auto">
          <a:xfrm>
            <a:off x="0" y="4114800"/>
            <a:ext cx="9144000" cy="1331913"/>
          </a:xfrm>
          <a:prstGeom prst="rect">
            <a:avLst/>
          </a:prstGeom>
          <a:solidFill>
            <a:srgbClr val="CC0000">
              <a:alpha val="79999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zh-CN" altLang="zh-CN">
              <a:solidFill>
                <a:srgbClr val="FFCCFF"/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 userDrawn="1"/>
        </p:nvSpPr>
        <p:spPr bwMode="auto">
          <a:xfrm>
            <a:off x="396875" y="1412875"/>
            <a:ext cx="5762625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/>
            <a:r>
              <a:rPr lang="zh-CN" altLang="en-US" sz="6000" b="0" i="0" dirty="0">
                <a:solidFill>
                  <a:srgbClr val="5F5F5F"/>
                </a:solidFill>
                <a:latin typeface="华文隶书" pitchFamily="2" charset="-122"/>
                <a:ea typeface="华文隶书" pitchFamily="2" charset="-122"/>
              </a:rPr>
              <a:t>谢谢</a:t>
            </a:r>
            <a:r>
              <a:rPr lang="zh-CN" altLang="en-US" sz="6000" b="0" i="0" dirty="0">
                <a:solidFill>
                  <a:srgbClr val="CC0000"/>
                </a:solidFill>
                <a:latin typeface="华文隶书" pitchFamily="2" charset="-122"/>
                <a:ea typeface="华文隶书" pitchFamily="2" charset="-122"/>
              </a:rPr>
              <a:t>观赏</a:t>
            </a:r>
          </a:p>
        </p:txBody>
      </p:sp>
      <p:pic>
        <p:nvPicPr>
          <p:cNvPr id="8" name="Picture 5" descr="腾飞图标去底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91400" y="3733800"/>
            <a:ext cx="2209800" cy="2295525"/>
          </a:xfrm>
          <a:prstGeom prst="rect">
            <a:avLst/>
          </a:prstGeom>
          <a:noFill/>
          <a:ln w="9525" cap="flat" cmpd="sng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fld id="{6DE73B7F-EDE7-48EB-9E03-EF5C5499F77B}" type="datetimeFigureOut">
              <a:rPr lang="zh-CN" altLang="en-US" smtClean="0"/>
              <a:pPr/>
              <a:t>2013/4/21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83B717E4-3468-4DDE-A04F-43331670C1C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5" r:id="rId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g"/><Relationship Id="rId3" Type="http://schemas.openxmlformats.org/officeDocument/2006/relationships/image" Target="../media/image6.jpg"/><Relationship Id="rId7" Type="http://schemas.openxmlformats.org/officeDocument/2006/relationships/image" Target="../media/image10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g"/><Relationship Id="rId5" Type="http://schemas.openxmlformats.org/officeDocument/2006/relationships/image" Target="../media/image8.jpg"/><Relationship Id="rId4" Type="http://schemas.openxmlformats.org/officeDocument/2006/relationships/image" Target="../media/image7.jpg"/><Relationship Id="rId9" Type="http://schemas.openxmlformats.org/officeDocument/2006/relationships/image" Target="../media/image12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g"/><Relationship Id="rId5" Type="http://schemas.openxmlformats.org/officeDocument/2006/relationships/image" Target="../media/image16.JPG"/><Relationship Id="rId4" Type="http://schemas.openxmlformats.org/officeDocument/2006/relationships/image" Target="../media/image15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467544" y="2130425"/>
            <a:ext cx="6552728" cy="1470025"/>
          </a:xfrm>
        </p:spPr>
        <p:txBody>
          <a:bodyPr>
            <a:normAutofit/>
          </a:bodyPr>
          <a:lstStyle/>
          <a:p>
            <a:pPr algn="ctr"/>
            <a:r>
              <a:rPr lang="zh-CN" altLang="en-US" dirty="0"/>
              <a:t>腾飞</a:t>
            </a:r>
            <a:r>
              <a:rPr lang="zh-CN" altLang="en-US" dirty="0" smtClean="0"/>
              <a:t>书院自管会</a:t>
            </a:r>
            <a:r>
              <a:rPr lang="en-US" altLang="zh-CN" dirty="0" smtClean="0"/>
              <a:t/>
            </a:r>
            <a:br>
              <a:rPr lang="en-US" altLang="zh-CN" dirty="0" smtClean="0"/>
            </a:br>
            <a:r>
              <a:rPr lang="zh-CN" altLang="en-US" dirty="0" smtClean="0"/>
              <a:t>监督委员会工作报告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zh-CN" altLang="en-US" sz="2400" dirty="0" smtClean="0"/>
              <a:t>                     </a:t>
            </a:r>
            <a:r>
              <a:rPr lang="en-US" altLang="zh-CN" sz="2400" dirty="0" smtClean="0"/>
              <a:t>——</a:t>
            </a:r>
            <a:r>
              <a:rPr lang="zh-CN" altLang="en-US" sz="2400" dirty="0" smtClean="0"/>
              <a:t>监督委员会主任  张子豪</a:t>
            </a:r>
            <a:endParaRPr lang="zh-CN" alt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2012-2013</a:t>
            </a:r>
            <a:r>
              <a:rPr lang="zh-CN" altLang="en-US" dirty="0" smtClean="0"/>
              <a:t>学年第一学期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 dirty="0" smtClean="0"/>
              <a:t>部门建设期</a:t>
            </a:r>
            <a:endParaRPr lang="en-US" altLang="zh-CN" dirty="0" smtClean="0"/>
          </a:p>
          <a:p>
            <a:endParaRPr lang="en-US" altLang="zh-CN" dirty="0"/>
          </a:p>
          <a:p>
            <a:r>
              <a:rPr lang="zh-CN" altLang="en-US" dirty="0" smtClean="0"/>
              <a:t>部门发展期</a:t>
            </a:r>
            <a:endParaRPr lang="en-US" altLang="zh-CN" dirty="0" smtClean="0"/>
          </a:p>
          <a:p>
            <a:endParaRPr lang="en-US" altLang="zh-CN" dirty="0" smtClean="0"/>
          </a:p>
          <a:p>
            <a:r>
              <a:rPr lang="zh-CN" altLang="en-US" dirty="0"/>
              <a:t>部门完善</a:t>
            </a:r>
            <a:r>
              <a:rPr lang="zh-CN" altLang="en-US" dirty="0" smtClean="0"/>
              <a:t>期与活动常规化</a:t>
            </a:r>
            <a:endParaRPr lang="en-US" altLang="zh-CN" dirty="0" smtClean="0"/>
          </a:p>
          <a:p>
            <a:endParaRPr lang="en-US" altLang="zh-CN" dirty="0" smtClean="0"/>
          </a:p>
          <a:p>
            <a:pPr marL="0" indent="0">
              <a:buNone/>
            </a:pPr>
            <a:endParaRPr lang="en-US" altLang="zh-CN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部门建设期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 smtClean="0"/>
              <a:t>明确部门定位</a:t>
            </a:r>
            <a:endParaRPr lang="en-US" altLang="zh-CN" dirty="0" smtClean="0"/>
          </a:p>
          <a:p>
            <a:endParaRPr lang="en-US" altLang="zh-CN" dirty="0" smtClean="0"/>
          </a:p>
          <a:p>
            <a:r>
              <a:rPr lang="zh-CN" altLang="en-US" dirty="0" smtClean="0"/>
              <a:t>部门相关制度的制定与完善</a:t>
            </a:r>
            <a:endParaRPr lang="en-US" altLang="zh-CN" dirty="0" smtClean="0"/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134695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139937" y="2141337"/>
            <a:ext cx="6923112" cy="3921299"/>
          </a:xfrm>
        </p:spPr>
        <p:txBody>
          <a:bodyPr/>
          <a:lstStyle/>
          <a:p>
            <a:endParaRPr lang="zh-CN" altLang="en-US"/>
          </a:p>
        </p:txBody>
      </p:sp>
      <p:pic>
        <p:nvPicPr>
          <p:cNvPr id="11" name="Picture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546998">
            <a:off x="1928360" y="145861"/>
            <a:ext cx="4359492" cy="595694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/>
        </p:spPr>
      </p:pic>
      <p:pic>
        <p:nvPicPr>
          <p:cNvPr id="12" name="Picture 1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484773">
            <a:off x="1740644" y="750110"/>
            <a:ext cx="4345340" cy="615159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/>
        </p:spPr>
      </p:pic>
      <p:pic>
        <p:nvPicPr>
          <p:cNvPr id="13" name="Picture 1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059831" y="260648"/>
            <a:ext cx="4241431" cy="593800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/>
        </p:spPr>
      </p:pic>
      <p:pic>
        <p:nvPicPr>
          <p:cNvPr id="14" name="Picture 1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422066">
            <a:off x="1702074" y="143319"/>
            <a:ext cx="4812061" cy="666373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/>
        </p:spPr>
      </p:pic>
      <p:pic>
        <p:nvPicPr>
          <p:cNvPr id="15" name="Picture 1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843808" y="358587"/>
            <a:ext cx="4095917" cy="574212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/>
        </p:spPr>
      </p:pic>
      <p:pic>
        <p:nvPicPr>
          <p:cNvPr id="16" name="Picture 1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879600" y="279712"/>
            <a:ext cx="4824536" cy="691082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/>
        </p:spPr>
      </p:pic>
      <p:pic>
        <p:nvPicPr>
          <p:cNvPr id="17" name="Picture 15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339746">
            <a:off x="1743778" y="632814"/>
            <a:ext cx="4223410" cy="600708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/>
        </p:spPr>
      </p:pic>
      <p:pic>
        <p:nvPicPr>
          <p:cNvPr id="18" name="Picture 10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355976" y="122013"/>
            <a:ext cx="4248472" cy="603999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37965641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3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3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23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3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3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2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3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22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2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5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3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5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8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3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8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8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83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3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9800"/>
                            </p:stCondLst>
                            <p:childTnLst>
                              <p:par>
                                <p:cTn id="4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2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3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2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2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1000"/>
                            </p:stCondLst>
                            <p:childTnLst>
                              <p:par>
                                <p:cTn id="5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8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3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8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8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1800"/>
                            </p:stCondLst>
                            <p:childTnLst>
                              <p:par>
                                <p:cTn id="6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3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 smtClean="0"/>
              <a:t>部门发展期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学生委员</a:t>
            </a:r>
            <a:r>
              <a:rPr lang="zh-CN" altLang="en-US" dirty="0" smtClean="0"/>
              <a:t>招募</a:t>
            </a:r>
            <a:endParaRPr lang="en-US" altLang="zh-CN" dirty="0" smtClean="0"/>
          </a:p>
          <a:p>
            <a:endParaRPr lang="en-US" altLang="zh-CN" dirty="0" smtClean="0"/>
          </a:p>
          <a:p>
            <a:r>
              <a:rPr lang="zh-CN" altLang="en-US" dirty="0"/>
              <a:t>监委</a:t>
            </a:r>
            <a:r>
              <a:rPr lang="zh-CN" altLang="en-US" dirty="0" smtClean="0"/>
              <a:t>机制的初步运行</a:t>
            </a:r>
            <a:endParaRPr lang="en-US" altLang="zh-CN" dirty="0" smtClean="0"/>
          </a:p>
          <a:p>
            <a:endParaRPr lang="en-US" altLang="zh-CN" dirty="0"/>
          </a:p>
          <a:p>
            <a:r>
              <a:rPr lang="zh-CN" altLang="en-US" dirty="0" smtClean="0"/>
              <a:t>与执委会、章委会的联系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8998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部门完善期和活动常规化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 smtClean="0"/>
              <a:t>2012.10.13 </a:t>
            </a:r>
            <a:r>
              <a:rPr lang="zh-CN" altLang="en-US" dirty="0" smtClean="0"/>
              <a:t>第一届一次学代会</a:t>
            </a:r>
            <a:endParaRPr lang="en-US" altLang="zh-CN" dirty="0" smtClean="0"/>
          </a:p>
          <a:p>
            <a:endParaRPr lang="en-US" altLang="zh-CN" dirty="0" smtClean="0"/>
          </a:p>
          <a:p>
            <a:r>
              <a:rPr lang="en-US" altLang="zh-CN" dirty="0" smtClean="0"/>
              <a:t>2012.11.17</a:t>
            </a:r>
            <a:r>
              <a:rPr lang="zh-CN" altLang="en-US" dirty="0"/>
              <a:t>第一</a:t>
            </a:r>
            <a:r>
              <a:rPr lang="zh-CN" altLang="en-US" dirty="0" smtClean="0"/>
              <a:t>届二次学</a:t>
            </a:r>
            <a:r>
              <a:rPr lang="zh-CN" altLang="en-US" dirty="0"/>
              <a:t>代</a:t>
            </a:r>
            <a:r>
              <a:rPr lang="zh-CN" altLang="en-US" dirty="0" smtClean="0"/>
              <a:t>会</a:t>
            </a:r>
            <a:endParaRPr lang="en-US" altLang="zh-CN" dirty="0" smtClean="0"/>
          </a:p>
          <a:p>
            <a:endParaRPr lang="en-US" altLang="zh-CN" dirty="0" smtClean="0"/>
          </a:p>
          <a:p>
            <a:r>
              <a:rPr lang="en-US" altLang="zh-CN" dirty="0" smtClean="0"/>
              <a:t>2012.12.8  </a:t>
            </a:r>
            <a:r>
              <a:rPr lang="zh-CN" altLang="en-US" dirty="0" smtClean="0"/>
              <a:t>第一届三次学代会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66475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14652">
            <a:off x="1172450" y="1877325"/>
            <a:ext cx="5881687" cy="3921125"/>
          </a:xfr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836712"/>
            <a:ext cx="7488324" cy="4992216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86759">
            <a:off x="424457" y="615446"/>
            <a:ext cx="7415808" cy="4943872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6277">
            <a:off x="1630318" y="433306"/>
            <a:ext cx="7164288" cy="5373216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980728"/>
            <a:ext cx="6840252" cy="4560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40832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2012-2013</a:t>
            </a:r>
            <a:r>
              <a:rPr lang="zh-CN" altLang="en-US" dirty="0" smtClean="0"/>
              <a:t>学年第二学期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altLang="zh-CN" dirty="0" smtClean="0"/>
          </a:p>
          <a:p>
            <a:r>
              <a:rPr lang="zh-CN" altLang="en-US" dirty="0" smtClean="0"/>
              <a:t>关键词：职能与监管机制 </a:t>
            </a:r>
            <a:endParaRPr lang="en-US" altLang="zh-CN" dirty="0"/>
          </a:p>
          <a:p>
            <a:pPr marL="0" indent="0">
              <a:buNone/>
            </a:pPr>
            <a:r>
              <a:rPr lang="en-US" altLang="zh-CN" dirty="0" smtClean="0"/>
              <a:t>                     </a:t>
            </a:r>
            <a:r>
              <a:rPr lang="zh-CN" altLang="en-US" dirty="0" smtClean="0"/>
              <a:t>完善与转变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8391738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2012-2013</a:t>
            </a:r>
            <a:r>
              <a:rPr lang="zh-CN" altLang="en-US" dirty="0"/>
              <a:t>学年第二学期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 smtClean="0"/>
              <a:t>活动室改造方案</a:t>
            </a:r>
            <a:endParaRPr lang="en-US" altLang="zh-CN" dirty="0" smtClean="0"/>
          </a:p>
          <a:p>
            <a:r>
              <a:rPr lang="zh-CN" altLang="en-US" dirty="0" smtClean="0"/>
              <a:t>腾飞</a:t>
            </a:r>
            <a:r>
              <a:rPr lang="zh-CN" altLang="en-US" dirty="0"/>
              <a:t>书院导师</a:t>
            </a:r>
            <a:r>
              <a:rPr lang="zh-CN" altLang="en-US" dirty="0" smtClean="0"/>
              <a:t>学术沙龙参与度调查</a:t>
            </a:r>
            <a:endParaRPr lang="en-US" altLang="zh-CN" dirty="0" smtClean="0"/>
          </a:p>
          <a:p>
            <a:r>
              <a:rPr lang="zh-CN" altLang="en-US" dirty="0" smtClean="0"/>
              <a:t>腾飞计划</a:t>
            </a:r>
            <a:endParaRPr lang="en-US" altLang="zh-CN" dirty="0" smtClean="0"/>
          </a:p>
          <a:p>
            <a:r>
              <a:rPr lang="zh-CN" altLang="en-US" dirty="0" smtClean="0"/>
              <a:t>书院制改革论坛</a:t>
            </a:r>
            <a:endParaRPr lang="en-US" altLang="zh-CN" dirty="0" smtClean="0"/>
          </a:p>
          <a:p>
            <a:r>
              <a:rPr lang="zh-CN" altLang="en-US" dirty="0" smtClean="0"/>
              <a:t>书院建设学生研讨会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30251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altLang="zh-CN" dirty="0" smtClean="0"/>
          </a:p>
          <a:p>
            <a:r>
              <a:rPr lang="zh-CN" altLang="en-US" dirty="0" smtClean="0"/>
              <a:t>让梦想、机会和奋斗照进现实</a:t>
            </a:r>
            <a:endParaRPr lang="en-US" altLang="zh-CN" dirty="0" smtClean="0"/>
          </a:p>
          <a:p>
            <a:r>
              <a:rPr lang="zh-CN" altLang="en-US" dirty="0" smtClean="0"/>
              <a:t>提高书院学生的“书院参与度”</a:t>
            </a:r>
            <a:endParaRPr lang="en-US" altLang="zh-CN" dirty="0" smtClean="0"/>
          </a:p>
          <a:p>
            <a:r>
              <a:rPr lang="zh-CN" altLang="en-US" dirty="0"/>
              <a:t>更多的</a:t>
            </a:r>
            <a:r>
              <a:rPr lang="zh-CN" altLang="en-US" dirty="0" smtClean="0"/>
              <a:t>发挥纽带和</a:t>
            </a:r>
            <a:r>
              <a:rPr lang="zh-CN" altLang="en-US" dirty="0" smtClean="0"/>
              <a:t>反馈作用</a:t>
            </a:r>
            <a:endParaRPr lang="en-US" altLang="zh-CN" dirty="0" smtClean="0"/>
          </a:p>
          <a:p>
            <a:r>
              <a:rPr lang="zh-CN" altLang="en-US" dirty="0"/>
              <a:t>项目</a:t>
            </a:r>
            <a:r>
              <a:rPr lang="zh-CN" altLang="en-US" dirty="0" smtClean="0"/>
              <a:t>的合理性调查与效果反馈</a:t>
            </a:r>
            <a:endParaRPr lang="en-US" altLang="zh-CN" dirty="0" smtClean="0"/>
          </a:p>
          <a:p>
            <a:r>
              <a:rPr lang="zh-CN" altLang="en-US" dirty="0" smtClean="0"/>
              <a:t>言为心声，实干兴院</a:t>
            </a:r>
            <a:endParaRPr lang="en-US" altLang="zh-CN" dirty="0" smtClean="0"/>
          </a:p>
          <a:p>
            <a:pPr marL="0" indent="0">
              <a:buNone/>
            </a:pP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815425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83</TotalTime>
  <Words>157</Words>
  <Application>Microsoft Office PowerPoint</Application>
  <PresentationFormat>全屏显示(4:3)</PresentationFormat>
  <Paragraphs>40</Paragraphs>
  <Slides>11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11</vt:i4>
      </vt:variant>
    </vt:vector>
  </HeadingPairs>
  <TitlesOfParts>
    <vt:vector size="12" baseType="lpstr">
      <vt:lpstr>Office 主题</vt:lpstr>
      <vt:lpstr>腾飞书院自管会 监督委员会工作报告</vt:lpstr>
      <vt:lpstr>2012-2013学年第一学期</vt:lpstr>
      <vt:lpstr>部门建设期</vt:lpstr>
      <vt:lpstr>PowerPoint 演示文稿</vt:lpstr>
      <vt:lpstr>部门发展期</vt:lpstr>
      <vt:lpstr>部门完善期和活动常规化</vt:lpstr>
      <vt:lpstr>PowerPoint 演示文稿</vt:lpstr>
      <vt:lpstr>2012-2013学年第二学期</vt:lpstr>
      <vt:lpstr>2012-2013学年第二学期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dell</dc:creator>
  <cp:lastModifiedBy>zzh</cp:lastModifiedBy>
  <cp:revision>36</cp:revision>
  <dcterms:created xsi:type="dcterms:W3CDTF">2012-11-09T05:23:08Z</dcterms:created>
  <dcterms:modified xsi:type="dcterms:W3CDTF">2013-04-21T03:42:37Z</dcterms:modified>
</cp:coreProperties>
</file>