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19" r:id="rId1"/>
  </p:sldMasterIdLst>
  <p:sldIdLst>
    <p:sldId id="256" r:id="rId2"/>
    <p:sldId id="257" r:id="rId3"/>
    <p:sldId id="258" r:id="rId4"/>
    <p:sldId id="260" r:id="rId5"/>
    <p:sldId id="263" r:id="rId6"/>
    <p:sldId id="262" r:id="rId7"/>
    <p:sldId id="259" r:id="rId8"/>
    <p:sldId id="266" r:id="rId9"/>
    <p:sldId id="268" r:id="rId10"/>
    <p:sldId id="273" r:id="rId11"/>
    <p:sldId id="270" r:id="rId12"/>
    <p:sldId id="269" r:id="rId13"/>
    <p:sldId id="272" r:id="rId14"/>
  </p:sldIdLst>
  <p:sldSz cx="12192000"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varScale="1">
        <p:scale>
          <a:sx n="123" d="100"/>
          <a:sy n="123" d="100"/>
        </p:scale>
        <p:origin x="114" y="312"/>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标题幻灯片">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1097280" y="758952"/>
            <a:ext cx="10058400" cy="3566160"/>
          </a:xfrm>
        </p:spPr>
        <p:txBody>
          <a:bodyPr anchor="b">
            <a:normAutofit/>
          </a:bodyPr>
          <a:lstStyle>
            <a:lvl1pPr algn="l">
              <a:lnSpc>
                <a:spcPct val="85000"/>
              </a:lnSpc>
              <a:defRPr sz="8000" spc="-50" baseline="0">
                <a:solidFill>
                  <a:schemeClr val="tx1">
                    <a:lumMod val="85000"/>
                    <a:lumOff val="15000"/>
                  </a:schemeClr>
                </a:solidFill>
              </a:defRPr>
            </a:lvl1pPr>
          </a:lstStyle>
          <a:p>
            <a:r>
              <a:rPr lang="zh-CN" altLang="en-US" smtClean="0"/>
              <a:t>单击此处编辑母版标题样式</a:t>
            </a:r>
            <a:endParaRPr lang="en-US" dirty="0"/>
          </a:p>
        </p:txBody>
      </p:sp>
      <p:sp>
        <p:nvSpPr>
          <p:cNvPr id="3" name="Subtitle 2"/>
          <p:cNvSpPr>
            <a:spLocks noGrp="1"/>
          </p:cNvSpPr>
          <p:nvPr>
            <p:ph type="subTitle" idx="1"/>
          </p:nvPr>
        </p:nvSpPr>
        <p:spPr>
          <a:xfrm>
            <a:off x="1100051" y="4455620"/>
            <a:ext cx="10058400" cy="1143000"/>
          </a:xfrm>
        </p:spPr>
        <p:txBody>
          <a:bodyPr lIns="91440" rIns="91440">
            <a:normAutofit/>
          </a:bodyPr>
          <a:lstStyle>
            <a:lvl1pPr marL="0" indent="0" algn="l">
              <a:buNone/>
              <a:defRPr sz="2400" cap="all" spc="200" baseline="0">
                <a:solidFill>
                  <a:schemeClr val="tx2"/>
                </a:solidFill>
                <a:latin typeface="+mj-lt"/>
              </a:defRPr>
            </a:lvl1pPr>
            <a:lvl2pPr marL="457200" indent="0" algn="ctr">
              <a:buNone/>
              <a:defRPr sz="24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zh-CN" altLang="en-US" smtClean="0"/>
              <a:t>单击此处编辑母版副标题样式</a:t>
            </a:r>
            <a:endParaRPr lang="en-US" dirty="0"/>
          </a:p>
        </p:txBody>
      </p:sp>
      <p:sp>
        <p:nvSpPr>
          <p:cNvPr id="4" name="Date Placeholder 3"/>
          <p:cNvSpPr>
            <a:spLocks noGrp="1"/>
          </p:cNvSpPr>
          <p:nvPr>
            <p:ph type="dt" sz="half" idx="10"/>
          </p:nvPr>
        </p:nvSpPr>
        <p:spPr/>
        <p:txBody>
          <a:bodyPr/>
          <a:lstStyle/>
          <a:p>
            <a:fld id="{10111990-A7B3-47F1-8DEB-42F7DD7A2F13}" type="datetimeFigureOut">
              <a:rPr lang="zh-CN" altLang="en-US" smtClean="0"/>
              <a:t>2015/4/21</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BF6131E0-EC7E-43AC-9210-FC192E62CA27}" type="slidenum">
              <a:rPr lang="zh-CN" altLang="en-US" smtClean="0"/>
              <a:t>‹#›</a:t>
            </a:fld>
            <a:endParaRPr lang="zh-CN" altLang="en-US"/>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35109171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marL="0">
              <a:defRPr/>
            </a:lvl1pPr>
          </a:lstStyle>
          <a:p>
            <a:r>
              <a:rPr lang="zh-CN" altLang="en-US" smtClean="0"/>
              <a:t>单击此处编辑母版标题样式</a:t>
            </a:r>
            <a:endParaRPr lang="en-US" dirty="0"/>
          </a:p>
        </p:txBody>
      </p:sp>
      <p:sp>
        <p:nvSpPr>
          <p:cNvPr id="3" name="Content Placeholder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10"/>
          </p:nvPr>
        </p:nvSpPr>
        <p:spPr/>
        <p:txBody>
          <a:bodyPr/>
          <a:lstStyle/>
          <a:p>
            <a:fld id="{10111990-A7B3-47F1-8DEB-42F7DD7A2F13}" type="datetimeFigureOut">
              <a:rPr lang="zh-CN" altLang="en-US" smtClean="0"/>
              <a:t>2015/4/21</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BF6131E0-EC7E-43AC-9210-FC192E62CA27}" type="slidenum">
              <a:rPr lang="zh-CN" altLang="en-US" smtClean="0"/>
              <a:t>‹#›</a:t>
            </a:fld>
            <a:endParaRPr lang="zh-CN" altLang="en-US"/>
          </a:p>
        </p:txBody>
      </p:sp>
    </p:spTree>
    <p:extLst>
      <p:ext uri="{BB962C8B-B14F-4D97-AF65-F5344CB8AC3E}">
        <p14:creationId xmlns:p14="http://schemas.microsoft.com/office/powerpoint/2010/main" val="46130573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节标题">
    <p:bg>
      <p:bgPr>
        <a:solidFill>
          <a:schemeClr val="bg1"/>
        </a:solidFill>
        <a:effectLst/>
      </p:bgPr>
    </p:bg>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758952"/>
            <a:ext cx="10058400" cy="3566160"/>
          </a:xfrm>
        </p:spPr>
        <p:txBody>
          <a:bodyPr anchor="b" anchorCtr="0">
            <a:normAutofit/>
          </a:bodyPr>
          <a:lstStyle>
            <a:lvl1pPr>
              <a:lnSpc>
                <a:spcPct val="85000"/>
              </a:lnSpc>
              <a:defRPr sz="8000" b="0">
                <a:solidFill>
                  <a:schemeClr val="tx1">
                    <a:lumMod val="85000"/>
                    <a:lumOff val="15000"/>
                  </a:schemeClr>
                </a:solidFill>
              </a:defRPr>
            </a:lvl1pPr>
          </a:lstStyle>
          <a:p>
            <a:r>
              <a:rPr lang="zh-CN" altLang="en-US" smtClean="0"/>
              <a:t>单击此处编辑母版标题样式</a:t>
            </a:r>
            <a:endParaRPr lang="en-US" dirty="0"/>
          </a:p>
        </p:txBody>
      </p:sp>
      <p:sp>
        <p:nvSpPr>
          <p:cNvPr id="3" name="Text Placeholder 2"/>
          <p:cNvSpPr>
            <a:spLocks noGrp="1"/>
          </p:cNvSpPr>
          <p:nvPr>
            <p:ph type="body" idx="1"/>
          </p:nvPr>
        </p:nvSpPr>
        <p:spPr>
          <a:xfrm>
            <a:off x="1097280" y="4453128"/>
            <a:ext cx="10058400" cy="1143000"/>
          </a:xfrm>
        </p:spPr>
        <p:txBody>
          <a:bodyPr lIns="91440" rIns="91440" anchor="t" anchorCtr="0">
            <a:normAutofit/>
          </a:bodyPr>
          <a:lstStyle>
            <a:lvl1pPr marL="0" indent="0">
              <a:buNone/>
              <a:defRPr sz="2400" cap="all" spc="200" baseline="0">
                <a:solidFill>
                  <a:schemeClr val="tx2"/>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CN" altLang="en-US" smtClean="0"/>
              <a:t>单击此处编辑母版文本样式</a:t>
            </a:r>
          </a:p>
        </p:txBody>
      </p:sp>
      <p:sp>
        <p:nvSpPr>
          <p:cNvPr id="4" name="Date Placeholder 3"/>
          <p:cNvSpPr>
            <a:spLocks noGrp="1"/>
          </p:cNvSpPr>
          <p:nvPr>
            <p:ph type="dt" sz="half" idx="10"/>
          </p:nvPr>
        </p:nvSpPr>
        <p:spPr/>
        <p:txBody>
          <a:bodyPr/>
          <a:lstStyle/>
          <a:p>
            <a:fld id="{10111990-A7B3-47F1-8DEB-42F7DD7A2F13}" type="datetimeFigureOut">
              <a:rPr lang="zh-CN" altLang="en-US" smtClean="0"/>
              <a:t>2015/4/21</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BF6131E0-EC7E-43AC-9210-FC192E62CA27}" type="slidenum">
              <a:rPr lang="zh-CN" altLang="en-US" smtClean="0"/>
              <a:t>‹#›</a:t>
            </a:fld>
            <a:endParaRPr lang="zh-CN" altLang="en-US"/>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74103997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8" name="Title 7"/>
          <p:cNvSpPr>
            <a:spLocks noGrp="1"/>
          </p:cNvSpPr>
          <p:nvPr>
            <p:ph type="title"/>
          </p:nvPr>
        </p:nvSpPr>
        <p:spPr>
          <a:xfrm>
            <a:off x="1097280" y="286603"/>
            <a:ext cx="10058400" cy="1450757"/>
          </a:xfrm>
        </p:spPr>
        <p:txBody>
          <a:bodyPr/>
          <a:lstStyle/>
          <a:p>
            <a:r>
              <a:rPr lang="zh-CN" altLang="en-US" smtClean="0"/>
              <a:t>单击此处编辑母版标题样式</a:t>
            </a:r>
            <a:endParaRPr lang="en-US" dirty="0"/>
          </a:p>
        </p:txBody>
      </p:sp>
      <p:sp>
        <p:nvSpPr>
          <p:cNvPr id="3" name="Content Placeholder 2"/>
          <p:cNvSpPr>
            <a:spLocks noGrp="1"/>
          </p:cNvSpPr>
          <p:nvPr>
            <p:ph sz="half" idx="1"/>
          </p:nvPr>
        </p:nvSpPr>
        <p:spPr>
          <a:xfrm>
            <a:off x="1097279" y="1845734"/>
            <a:ext cx="4937760" cy="4023360"/>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Content Placeholder 3"/>
          <p:cNvSpPr>
            <a:spLocks noGrp="1"/>
          </p:cNvSpPr>
          <p:nvPr>
            <p:ph sz="half" idx="2"/>
          </p:nvPr>
        </p:nvSpPr>
        <p:spPr>
          <a:xfrm>
            <a:off x="6217920" y="1845735"/>
            <a:ext cx="4937760" cy="4023360"/>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5" name="Date Placeholder 4"/>
          <p:cNvSpPr>
            <a:spLocks noGrp="1"/>
          </p:cNvSpPr>
          <p:nvPr>
            <p:ph type="dt" sz="half" idx="10"/>
          </p:nvPr>
        </p:nvSpPr>
        <p:spPr/>
        <p:txBody>
          <a:bodyPr/>
          <a:lstStyle/>
          <a:p>
            <a:fld id="{10111990-A7B3-47F1-8DEB-42F7DD7A2F13}" type="datetimeFigureOut">
              <a:rPr lang="zh-CN" altLang="en-US" smtClean="0"/>
              <a:t>2015/4/21</a:t>
            </a:fld>
            <a:endParaRPr lang="zh-CN" altLang="en-US"/>
          </a:p>
        </p:txBody>
      </p:sp>
      <p:sp>
        <p:nvSpPr>
          <p:cNvPr id="6" name="Footer Placeholder 5"/>
          <p:cNvSpPr>
            <a:spLocks noGrp="1"/>
          </p:cNvSpPr>
          <p:nvPr>
            <p:ph type="ftr" sz="quarter" idx="11"/>
          </p:nvPr>
        </p:nvSpPr>
        <p:spPr/>
        <p:txBody>
          <a:bodyPr/>
          <a:lstStyle/>
          <a:p>
            <a:endParaRPr lang="zh-CN" altLang="en-US"/>
          </a:p>
        </p:txBody>
      </p:sp>
      <p:sp>
        <p:nvSpPr>
          <p:cNvPr id="7" name="Slide Number Placeholder 6"/>
          <p:cNvSpPr>
            <a:spLocks noGrp="1"/>
          </p:cNvSpPr>
          <p:nvPr>
            <p:ph type="sldNum" sz="quarter" idx="12"/>
          </p:nvPr>
        </p:nvSpPr>
        <p:spPr/>
        <p:txBody>
          <a:bodyPr/>
          <a:lstStyle/>
          <a:p>
            <a:fld id="{BF6131E0-EC7E-43AC-9210-FC192E62CA27}" type="slidenum">
              <a:rPr lang="zh-CN" altLang="en-US" smtClean="0"/>
              <a:t>‹#›</a:t>
            </a:fld>
            <a:endParaRPr lang="zh-CN" altLang="en-US"/>
          </a:p>
        </p:txBody>
      </p:sp>
    </p:spTree>
    <p:extLst>
      <p:ext uri="{BB962C8B-B14F-4D97-AF65-F5344CB8AC3E}">
        <p14:creationId xmlns:p14="http://schemas.microsoft.com/office/powerpoint/2010/main" val="26491294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10" name="Title 9"/>
          <p:cNvSpPr>
            <a:spLocks noGrp="1"/>
          </p:cNvSpPr>
          <p:nvPr>
            <p:ph type="title"/>
          </p:nvPr>
        </p:nvSpPr>
        <p:spPr>
          <a:xfrm>
            <a:off x="1097280" y="286603"/>
            <a:ext cx="10058400" cy="1450757"/>
          </a:xfrm>
        </p:spPr>
        <p:txBody>
          <a:bodyPr/>
          <a:lstStyle/>
          <a:p>
            <a:r>
              <a:rPr lang="zh-CN" altLang="en-US" smtClean="0"/>
              <a:t>单击此处编辑母版标题样式</a:t>
            </a:r>
            <a:endParaRPr lang="en-US" dirty="0"/>
          </a:p>
        </p:txBody>
      </p:sp>
      <p:sp>
        <p:nvSpPr>
          <p:cNvPr id="3" name="Text Placeholder 2"/>
          <p:cNvSpPr>
            <a:spLocks noGrp="1"/>
          </p:cNvSpPr>
          <p:nvPr>
            <p:ph type="body" idx="1"/>
          </p:nvPr>
        </p:nvSpPr>
        <p:spPr>
          <a:xfrm>
            <a:off x="109728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Content Placeholder 3"/>
          <p:cNvSpPr>
            <a:spLocks noGrp="1"/>
          </p:cNvSpPr>
          <p:nvPr>
            <p:ph sz="half" idx="2"/>
          </p:nvPr>
        </p:nvSpPr>
        <p:spPr>
          <a:xfrm>
            <a:off x="1097280" y="2582334"/>
            <a:ext cx="4937760" cy="3378200"/>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5" name="Text Placeholder 4"/>
          <p:cNvSpPr>
            <a:spLocks noGrp="1"/>
          </p:cNvSpPr>
          <p:nvPr>
            <p:ph type="body" sz="quarter" idx="3"/>
          </p:nvPr>
        </p:nvSpPr>
        <p:spPr>
          <a:xfrm>
            <a:off x="621792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Content Placeholder 5"/>
          <p:cNvSpPr>
            <a:spLocks noGrp="1"/>
          </p:cNvSpPr>
          <p:nvPr>
            <p:ph sz="quarter" idx="4"/>
          </p:nvPr>
        </p:nvSpPr>
        <p:spPr>
          <a:xfrm>
            <a:off x="6217920" y="2582334"/>
            <a:ext cx="4937760" cy="3378200"/>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7" name="Date Placeholder 6"/>
          <p:cNvSpPr>
            <a:spLocks noGrp="1"/>
          </p:cNvSpPr>
          <p:nvPr>
            <p:ph type="dt" sz="half" idx="10"/>
          </p:nvPr>
        </p:nvSpPr>
        <p:spPr/>
        <p:txBody>
          <a:bodyPr/>
          <a:lstStyle/>
          <a:p>
            <a:fld id="{10111990-A7B3-47F1-8DEB-42F7DD7A2F13}" type="datetimeFigureOut">
              <a:rPr lang="zh-CN" altLang="en-US" smtClean="0"/>
              <a:t>2015/4/21</a:t>
            </a:fld>
            <a:endParaRPr lang="zh-CN" altLang="en-US"/>
          </a:p>
        </p:txBody>
      </p:sp>
      <p:sp>
        <p:nvSpPr>
          <p:cNvPr id="8" name="Footer Placeholder 7"/>
          <p:cNvSpPr>
            <a:spLocks noGrp="1"/>
          </p:cNvSpPr>
          <p:nvPr>
            <p:ph type="ftr" sz="quarter" idx="11"/>
          </p:nvPr>
        </p:nvSpPr>
        <p:spPr/>
        <p:txBody>
          <a:bodyPr/>
          <a:lstStyle/>
          <a:p>
            <a:endParaRPr lang="zh-CN" altLang="en-US"/>
          </a:p>
        </p:txBody>
      </p:sp>
      <p:sp>
        <p:nvSpPr>
          <p:cNvPr id="9" name="Slide Number Placeholder 8"/>
          <p:cNvSpPr>
            <a:spLocks noGrp="1"/>
          </p:cNvSpPr>
          <p:nvPr>
            <p:ph type="sldNum" sz="quarter" idx="12"/>
          </p:nvPr>
        </p:nvSpPr>
        <p:spPr/>
        <p:txBody>
          <a:bodyPr/>
          <a:lstStyle/>
          <a:p>
            <a:fld id="{BF6131E0-EC7E-43AC-9210-FC192E62CA27}" type="slidenum">
              <a:rPr lang="zh-CN" altLang="en-US" smtClean="0"/>
              <a:t>‹#›</a:t>
            </a:fld>
            <a:endParaRPr lang="zh-CN" altLang="en-US"/>
          </a:p>
        </p:txBody>
      </p:sp>
    </p:spTree>
    <p:extLst>
      <p:ext uri="{BB962C8B-B14F-4D97-AF65-F5344CB8AC3E}">
        <p14:creationId xmlns:p14="http://schemas.microsoft.com/office/powerpoint/2010/main" val="318030593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Date Placeholder 2"/>
          <p:cNvSpPr>
            <a:spLocks noGrp="1"/>
          </p:cNvSpPr>
          <p:nvPr>
            <p:ph type="dt" sz="half" idx="10"/>
          </p:nvPr>
        </p:nvSpPr>
        <p:spPr/>
        <p:txBody>
          <a:bodyPr/>
          <a:lstStyle/>
          <a:p>
            <a:fld id="{10111990-A7B3-47F1-8DEB-42F7DD7A2F13}" type="datetimeFigureOut">
              <a:rPr lang="zh-CN" altLang="en-US" smtClean="0"/>
              <a:t>2015/4/21</a:t>
            </a:fld>
            <a:endParaRPr lang="zh-CN" altLang="en-US"/>
          </a:p>
        </p:txBody>
      </p:sp>
      <p:sp>
        <p:nvSpPr>
          <p:cNvPr id="4" name="Footer Placeholder 3"/>
          <p:cNvSpPr>
            <a:spLocks noGrp="1"/>
          </p:cNvSpPr>
          <p:nvPr>
            <p:ph type="ftr" sz="quarter" idx="11"/>
          </p:nvPr>
        </p:nvSpPr>
        <p:spPr/>
        <p:txBody>
          <a:bodyPr/>
          <a:lstStyle/>
          <a:p>
            <a:endParaRPr lang="zh-CN" altLang="en-US"/>
          </a:p>
        </p:txBody>
      </p:sp>
      <p:sp>
        <p:nvSpPr>
          <p:cNvPr id="5" name="Slide Number Placeholder 4"/>
          <p:cNvSpPr>
            <a:spLocks noGrp="1"/>
          </p:cNvSpPr>
          <p:nvPr>
            <p:ph type="sldNum" sz="quarter" idx="12"/>
          </p:nvPr>
        </p:nvSpPr>
        <p:spPr/>
        <p:txBody>
          <a:bodyPr/>
          <a:lstStyle/>
          <a:p>
            <a:fld id="{BF6131E0-EC7E-43AC-9210-FC192E62CA27}" type="slidenum">
              <a:rPr lang="zh-CN" altLang="en-US" smtClean="0"/>
              <a:t>‹#›</a:t>
            </a:fld>
            <a:endParaRPr lang="zh-CN" altLang="en-US"/>
          </a:p>
        </p:txBody>
      </p:sp>
    </p:spTree>
    <p:extLst>
      <p:ext uri="{BB962C8B-B14F-4D97-AF65-F5344CB8AC3E}">
        <p14:creationId xmlns:p14="http://schemas.microsoft.com/office/powerpoint/2010/main" val="250095698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空白">
    <p:spTree>
      <p:nvGrpSpPr>
        <p:cNvPr id="1" name=""/>
        <p:cNvGrpSpPr/>
        <p:nvPr/>
      </p:nvGrpSpPr>
      <p:grpSpPr>
        <a:xfrm>
          <a:off x="0" y="0"/>
          <a:ext cx="0" cy="0"/>
          <a:chOff x="0" y="0"/>
          <a:chExt cx="0" cy="0"/>
        </a:xfrm>
      </p:grpSpPr>
      <p:sp>
        <p:nvSpPr>
          <p:cNvPr id="5" name="Rectangle 4"/>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 name="Rectangle 5"/>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 name="Date Placeholder 6"/>
          <p:cNvSpPr>
            <a:spLocks noGrp="1"/>
          </p:cNvSpPr>
          <p:nvPr>
            <p:ph type="dt" sz="half" idx="10"/>
          </p:nvPr>
        </p:nvSpPr>
        <p:spPr/>
        <p:txBody>
          <a:bodyPr/>
          <a:lstStyle/>
          <a:p>
            <a:fld id="{10111990-A7B3-47F1-8DEB-42F7DD7A2F13}" type="datetimeFigureOut">
              <a:rPr lang="zh-CN" altLang="en-US" smtClean="0"/>
              <a:t>2015/4/21</a:t>
            </a:fld>
            <a:endParaRPr lang="zh-CN" altLang="en-US"/>
          </a:p>
        </p:txBody>
      </p:sp>
      <p:sp>
        <p:nvSpPr>
          <p:cNvPr id="8" name="Footer Placeholder 7"/>
          <p:cNvSpPr>
            <a:spLocks noGrp="1"/>
          </p:cNvSpPr>
          <p:nvPr>
            <p:ph type="ftr" sz="quarter" idx="11"/>
          </p:nvPr>
        </p:nvSpPr>
        <p:spPr/>
        <p:txBody>
          <a:bodyPr/>
          <a:lstStyle>
            <a:lvl1pPr>
              <a:defRPr>
                <a:solidFill>
                  <a:srgbClr val="FFFFFF"/>
                </a:solidFill>
              </a:defRPr>
            </a:lvl1pPr>
          </a:lstStyle>
          <a:p>
            <a:endParaRPr lang="zh-CN" altLang="en-US"/>
          </a:p>
        </p:txBody>
      </p:sp>
      <p:sp>
        <p:nvSpPr>
          <p:cNvPr id="9" name="Slide Number Placeholder 8"/>
          <p:cNvSpPr>
            <a:spLocks noGrp="1"/>
          </p:cNvSpPr>
          <p:nvPr>
            <p:ph type="sldNum" sz="quarter" idx="12"/>
          </p:nvPr>
        </p:nvSpPr>
        <p:spPr/>
        <p:txBody>
          <a:bodyPr/>
          <a:lstStyle/>
          <a:p>
            <a:fld id="{BF6131E0-EC7E-43AC-9210-FC192E62CA27}" type="slidenum">
              <a:rPr lang="zh-CN" altLang="en-US" smtClean="0"/>
              <a:t>‹#›</a:t>
            </a:fld>
            <a:endParaRPr lang="zh-CN" altLang="en-US"/>
          </a:p>
        </p:txBody>
      </p:sp>
    </p:spTree>
    <p:extLst>
      <p:ext uri="{BB962C8B-B14F-4D97-AF65-F5344CB8AC3E}">
        <p14:creationId xmlns:p14="http://schemas.microsoft.com/office/powerpoint/2010/main" val="250254608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内容与标题">
    <p:spTree>
      <p:nvGrpSpPr>
        <p:cNvPr id="1" name=""/>
        <p:cNvGrpSpPr/>
        <p:nvPr/>
      </p:nvGrpSpPr>
      <p:grpSpPr>
        <a:xfrm>
          <a:off x="0" y="0"/>
          <a:ext cx="0" cy="0"/>
          <a:chOff x="0" y="0"/>
          <a:chExt cx="0" cy="0"/>
        </a:xfrm>
      </p:grpSpPr>
      <p:sp>
        <p:nvSpPr>
          <p:cNvPr id="8" name="Rectangle 7"/>
          <p:cNvSpPr/>
          <p:nvPr/>
        </p:nvSpPr>
        <p:spPr>
          <a:xfrm>
            <a:off x="16" y="0"/>
            <a:ext cx="4050791"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4040071" y="0"/>
            <a:ext cx="6400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457200" y="594359"/>
            <a:ext cx="3200400" cy="2286000"/>
          </a:xfrm>
        </p:spPr>
        <p:txBody>
          <a:bodyPr anchor="b">
            <a:normAutofit/>
          </a:bodyPr>
          <a:lstStyle>
            <a:lvl1pPr>
              <a:defRPr sz="3600" b="0">
                <a:solidFill>
                  <a:srgbClr val="FFFFFF"/>
                </a:solidFill>
              </a:defRPr>
            </a:lvl1pPr>
          </a:lstStyle>
          <a:p>
            <a:r>
              <a:rPr lang="zh-CN" altLang="en-US" smtClean="0"/>
              <a:t>单击此处编辑母版标题样式</a:t>
            </a:r>
            <a:endParaRPr lang="en-US" dirty="0"/>
          </a:p>
        </p:txBody>
      </p:sp>
      <p:sp>
        <p:nvSpPr>
          <p:cNvPr id="3" name="Content Placeholder 2"/>
          <p:cNvSpPr>
            <a:spLocks noGrp="1"/>
          </p:cNvSpPr>
          <p:nvPr>
            <p:ph idx="1"/>
          </p:nvPr>
        </p:nvSpPr>
        <p:spPr>
          <a:xfrm>
            <a:off x="4800600" y="731520"/>
            <a:ext cx="6492240" cy="5257800"/>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Text Placeholder 3"/>
          <p:cNvSpPr>
            <a:spLocks noGrp="1"/>
          </p:cNvSpPr>
          <p:nvPr>
            <p:ph type="body" sz="half" idx="2"/>
          </p:nvPr>
        </p:nvSpPr>
        <p:spPr>
          <a:xfrm>
            <a:off x="457200" y="2926080"/>
            <a:ext cx="3200400" cy="3379124"/>
          </a:xfrm>
        </p:spPr>
        <p:txBody>
          <a:bodyPr lIns="91440" rIns="91440">
            <a:normAutofit/>
          </a:bodyPr>
          <a:lstStyle>
            <a:lvl1pPr marL="0" indent="0">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5" name="Date Placeholder 4"/>
          <p:cNvSpPr>
            <a:spLocks noGrp="1"/>
          </p:cNvSpPr>
          <p:nvPr>
            <p:ph type="dt" sz="half" idx="10"/>
          </p:nvPr>
        </p:nvSpPr>
        <p:spPr>
          <a:xfrm>
            <a:off x="465512" y="6459785"/>
            <a:ext cx="2618510" cy="365125"/>
          </a:xfrm>
        </p:spPr>
        <p:txBody>
          <a:bodyPr/>
          <a:lstStyle>
            <a:lvl1pPr algn="l">
              <a:defRPr/>
            </a:lvl1pPr>
          </a:lstStyle>
          <a:p>
            <a:fld id="{10111990-A7B3-47F1-8DEB-42F7DD7A2F13}" type="datetimeFigureOut">
              <a:rPr lang="zh-CN" altLang="en-US" smtClean="0"/>
              <a:t>2015/4/21</a:t>
            </a:fld>
            <a:endParaRPr lang="zh-CN" altLang="en-US"/>
          </a:p>
        </p:txBody>
      </p:sp>
      <p:sp>
        <p:nvSpPr>
          <p:cNvPr id="6" name="Footer Placeholder 5"/>
          <p:cNvSpPr>
            <a:spLocks noGrp="1"/>
          </p:cNvSpPr>
          <p:nvPr>
            <p:ph type="ftr" sz="quarter" idx="11"/>
          </p:nvPr>
        </p:nvSpPr>
        <p:spPr>
          <a:xfrm>
            <a:off x="4800600" y="6459785"/>
            <a:ext cx="4648200" cy="365125"/>
          </a:xfrm>
        </p:spPr>
        <p:txBody>
          <a:bodyPr/>
          <a:lstStyle>
            <a:lvl1pPr algn="l">
              <a:defRPr>
                <a:solidFill>
                  <a:schemeClr val="tx2"/>
                </a:solidFill>
              </a:defRPr>
            </a:lvl1pPr>
          </a:lstStyle>
          <a:p>
            <a:endParaRPr lang="zh-CN" altLang="en-US"/>
          </a:p>
        </p:txBody>
      </p:sp>
      <p:sp>
        <p:nvSpPr>
          <p:cNvPr id="7" name="Slide Number Placeholder 6"/>
          <p:cNvSpPr>
            <a:spLocks noGrp="1"/>
          </p:cNvSpPr>
          <p:nvPr>
            <p:ph type="sldNum" sz="quarter" idx="12"/>
          </p:nvPr>
        </p:nvSpPr>
        <p:spPr/>
        <p:txBody>
          <a:bodyPr/>
          <a:lstStyle>
            <a:lvl1pPr>
              <a:defRPr>
                <a:solidFill>
                  <a:schemeClr val="tx2"/>
                </a:solidFill>
              </a:defRPr>
            </a:lvl1pPr>
          </a:lstStyle>
          <a:p>
            <a:fld id="{BF6131E0-EC7E-43AC-9210-FC192E62CA27}" type="slidenum">
              <a:rPr lang="zh-CN" altLang="en-US" smtClean="0"/>
              <a:t>‹#›</a:t>
            </a:fld>
            <a:endParaRPr lang="zh-CN" altLang="en-US"/>
          </a:p>
        </p:txBody>
      </p:sp>
    </p:spTree>
    <p:extLst>
      <p:ext uri="{BB962C8B-B14F-4D97-AF65-F5344CB8AC3E}">
        <p14:creationId xmlns:p14="http://schemas.microsoft.com/office/powerpoint/2010/main" val="3865403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图片与标题">
    <p:spTree>
      <p:nvGrpSpPr>
        <p:cNvPr id="1" name=""/>
        <p:cNvGrpSpPr/>
        <p:nvPr/>
      </p:nvGrpSpPr>
      <p:grpSpPr>
        <a:xfrm>
          <a:off x="0" y="0"/>
          <a:ext cx="0" cy="0"/>
          <a:chOff x="0" y="0"/>
          <a:chExt cx="0" cy="0"/>
        </a:xfrm>
      </p:grpSpPr>
      <p:sp>
        <p:nvSpPr>
          <p:cNvPr id="8" name="Rectangle 7"/>
          <p:cNvSpPr/>
          <p:nvPr/>
        </p:nvSpPr>
        <p:spPr>
          <a:xfrm>
            <a:off x="0" y="4953000"/>
            <a:ext cx="12188825" cy="1905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5" y="491507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5074920"/>
            <a:ext cx="10113264" cy="822960"/>
          </a:xfrm>
        </p:spPr>
        <p:txBody>
          <a:bodyPr lIns="91440" tIns="0" rIns="91440" bIns="0" anchor="b">
            <a:noAutofit/>
          </a:bodyPr>
          <a:lstStyle>
            <a:lvl1pPr>
              <a:defRPr sz="3600" b="0">
                <a:solidFill>
                  <a:srgbClr val="FFFFFF"/>
                </a:solidFill>
              </a:defRPr>
            </a:lvl1pPr>
          </a:lstStyle>
          <a:p>
            <a:r>
              <a:rPr lang="zh-CN" altLang="en-US" smtClean="0"/>
              <a:t>单击此处编辑母版标题样式</a:t>
            </a:r>
            <a:endParaRPr lang="en-US" dirty="0"/>
          </a:p>
        </p:txBody>
      </p:sp>
      <p:sp>
        <p:nvSpPr>
          <p:cNvPr id="3" name="Picture Placeholder 2"/>
          <p:cNvSpPr>
            <a:spLocks noGrp="1" noChangeAspect="1"/>
          </p:cNvSpPr>
          <p:nvPr>
            <p:ph type="pic" idx="1"/>
          </p:nvPr>
        </p:nvSpPr>
        <p:spPr>
          <a:xfrm>
            <a:off x="15" y="0"/>
            <a:ext cx="12191985" cy="4915076"/>
          </a:xfrm>
          <a:blipFill>
            <a:blip r:embed="rId2"/>
            <a:stretch>
              <a:fillRect/>
            </a:stretch>
          </a:blipFill>
        </p:spPr>
        <p:txBody>
          <a:bodyPr lIns="457200" tIns="457200" anchor="t"/>
          <a:lstStyle>
            <a:lvl1pPr marL="0" indent="0">
              <a:buNone/>
              <a:defRPr sz="3200">
                <a:solidFill>
                  <a:schemeClr val="bg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zh-CN" altLang="en-US" smtClean="0"/>
              <a:t>单击图标添加图片</a:t>
            </a:r>
            <a:endParaRPr lang="en-US" dirty="0"/>
          </a:p>
        </p:txBody>
      </p:sp>
      <p:sp>
        <p:nvSpPr>
          <p:cNvPr id="4" name="Text Placeholder 3"/>
          <p:cNvSpPr>
            <a:spLocks noGrp="1"/>
          </p:cNvSpPr>
          <p:nvPr>
            <p:ph type="body" sz="half" idx="2"/>
          </p:nvPr>
        </p:nvSpPr>
        <p:spPr>
          <a:xfrm>
            <a:off x="1097280" y="5907023"/>
            <a:ext cx="10113264" cy="594360"/>
          </a:xfrm>
        </p:spPr>
        <p:txBody>
          <a:bodyPr lIns="91440" tIns="0" rIns="91440" bIns="0">
            <a:normAutofit/>
          </a:bodyPr>
          <a:lstStyle>
            <a:lvl1pPr marL="0" indent="0">
              <a:spcBef>
                <a:spcPts val="0"/>
              </a:spcBef>
              <a:spcAft>
                <a:spcPts val="600"/>
              </a:spcAft>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5" name="Date Placeholder 4"/>
          <p:cNvSpPr>
            <a:spLocks noGrp="1"/>
          </p:cNvSpPr>
          <p:nvPr>
            <p:ph type="dt" sz="half" idx="10"/>
          </p:nvPr>
        </p:nvSpPr>
        <p:spPr/>
        <p:txBody>
          <a:bodyPr/>
          <a:lstStyle/>
          <a:p>
            <a:fld id="{10111990-A7B3-47F1-8DEB-42F7DD7A2F13}" type="datetimeFigureOut">
              <a:rPr lang="zh-CN" altLang="en-US" smtClean="0"/>
              <a:t>2015/4/21</a:t>
            </a:fld>
            <a:endParaRPr lang="zh-CN" altLang="en-US"/>
          </a:p>
        </p:txBody>
      </p:sp>
      <p:sp>
        <p:nvSpPr>
          <p:cNvPr id="6" name="Footer Placeholder 5"/>
          <p:cNvSpPr>
            <a:spLocks noGrp="1"/>
          </p:cNvSpPr>
          <p:nvPr>
            <p:ph type="ftr" sz="quarter" idx="11"/>
          </p:nvPr>
        </p:nvSpPr>
        <p:spPr/>
        <p:txBody>
          <a:bodyPr/>
          <a:lstStyle/>
          <a:p>
            <a:endParaRPr lang="zh-CN" altLang="en-US"/>
          </a:p>
        </p:txBody>
      </p:sp>
      <p:sp>
        <p:nvSpPr>
          <p:cNvPr id="7" name="Slide Number Placeholder 6"/>
          <p:cNvSpPr>
            <a:spLocks noGrp="1"/>
          </p:cNvSpPr>
          <p:nvPr>
            <p:ph type="sldNum" sz="quarter" idx="12"/>
          </p:nvPr>
        </p:nvSpPr>
        <p:spPr/>
        <p:txBody>
          <a:bodyPr/>
          <a:lstStyle/>
          <a:p>
            <a:fld id="{BF6131E0-EC7E-43AC-9210-FC192E62CA27}" type="slidenum">
              <a:rPr lang="zh-CN" altLang="en-US" smtClean="0"/>
              <a:t>‹#›</a:t>
            </a:fld>
            <a:endParaRPr lang="zh-CN" altLang="en-US"/>
          </a:p>
        </p:txBody>
      </p:sp>
    </p:spTree>
    <p:extLst>
      <p:ext uri="{BB962C8B-B14F-4D97-AF65-F5344CB8AC3E}">
        <p14:creationId xmlns:p14="http://schemas.microsoft.com/office/powerpoint/2010/main" val="351615835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Vertical Text Placeholder 2"/>
          <p:cNvSpPr>
            <a:spLocks noGrp="1"/>
          </p:cNvSpPr>
          <p:nvPr>
            <p:ph type="body" orient="vert" idx="1"/>
          </p:nvPr>
        </p:nvSpPr>
        <p:spPr/>
        <p:txBody>
          <a:bodyPr vert="eaVert" lIns="45720" tIns="0" rIns="45720" bIns="0"/>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10"/>
          </p:nvPr>
        </p:nvSpPr>
        <p:spPr/>
        <p:txBody>
          <a:bodyPr/>
          <a:lstStyle/>
          <a:p>
            <a:fld id="{10111990-A7B3-47F1-8DEB-42F7DD7A2F13}" type="datetimeFigureOut">
              <a:rPr lang="zh-CN" altLang="en-US" smtClean="0"/>
              <a:t>2015/4/21</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BF6131E0-EC7E-43AC-9210-FC192E62CA27}" type="slidenum">
              <a:rPr lang="zh-CN" altLang="en-US" smtClean="0"/>
              <a:t>‹#›</a:t>
            </a:fld>
            <a:endParaRPr lang="zh-CN" altLang="en-US"/>
          </a:p>
        </p:txBody>
      </p:sp>
    </p:spTree>
    <p:extLst>
      <p:ext uri="{BB962C8B-B14F-4D97-AF65-F5344CB8AC3E}">
        <p14:creationId xmlns:p14="http://schemas.microsoft.com/office/powerpoint/2010/main" val="246246204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垂直排列标题与&#10;文本">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8724900" y="414778"/>
            <a:ext cx="2628900" cy="5757421"/>
          </a:xfrm>
        </p:spPr>
        <p:txBody>
          <a:bodyPr vert="eaVert"/>
          <a:lstStyle/>
          <a:p>
            <a:r>
              <a:rPr lang="zh-CN" altLang="en-US" smtClean="0"/>
              <a:t>单击此处编辑母版标题样式</a:t>
            </a:r>
            <a:endParaRPr lang="en-US" dirty="0"/>
          </a:p>
        </p:txBody>
      </p:sp>
      <p:sp>
        <p:nvSpPr>
          <p:cNvPr id="3" name="Vertical Text Placeholder 2"/>
          <p:cNvSpPr>
            <a:spLocks noGrp="1"/>
          </p:cNvSpPr>
          <p:nvPr>
            <p:ph type="body" orient="vert" idx="1"/>
          </p:nvPr>
        </p:nvSpPr>
        <p:spPr>
          <a:xfrm>
            <a:off x="838200" y="414778"/>
            <a:ext cx="7734300" cy="5757422"/>
          </a:xfrm>
        </p:spPr>
        <p:txBody>
          <a:bodyPr vert="eaVert" lIns="45720" tIns="0" rIns="45720" bIns="0"/>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10"/>
          </p:nvPr>
        </p:nvSpPr>
        <p:spPr/>
        <p:txBody>
          <a:bodyPr/>
          <a:lstStyle/>
          <a:p>
            <a:fld id="{10111990-A7B3-47F1-8DEB-42F7DD7A2F13}" type="datetimeFigureOut">
              <a:rPr lang="zh-CN" altLang="en-US" smtClean="0"/>
              <a:t>2015/4/21</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BF6131E0-EC7E-43AC-9210-FC192E62CA27}" type="slidenum">
              <a:rPr lang="zh-CN" altLang="en-US" smtClean="0"/>
              <a:t>‹#›</a:t>
            </a:fld>
            <a:endParaRPr lang="zh-CN" altLang="en-US"/>
          </a:p>
        </p:txBody>
      </p:sp>
    </p:spTree>
    <p:extLst>
      <p:ext uri="{BB962C8B-B14F-4D97-AF65-F5344CB8AC3E}">
        <p14:creationId xmlns:p14="http://schemas.microsoft.com/office/powerpoint/2010/main" val="424977126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1" y="6400800"/>
            <a:ext cx="12192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0" y="6334316"/>
            <a:ext cx="12192001" cy="659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1097280" y="286603"/>
            <a:ext cx="10058400" cy="1450757"/>
          </a:xfrm>
          <a:prstGeom prst="rect">
            <a:avLst/>
          </a:prstGeom>
        </p:spPr>
        <p:txBody>
          <a:bodyPr vert="horz" lIns="91440" tIns="45720" rIns="91440" bIns="45720" rtlCol="0" anchor="b">
            <a:normAutofit/>
          </a:bodyPr>
          <a:lstStyle/>
          <a:p>
            <a:r>
              <a:rPr lang="zh-CN" altLang="en-US" smtClean="0"/>
              <a:t>单击此处编辑母版标题样式</a:t>
            </a:r>
            <a:endParaRPr lang="en-US" dirty="0"/>
          </a:p>
        </p:txBody>
      </p:sp>
      <p:sp>
        <p:nvSpPr>
          <p:cNvPr id="3" name="Text Placeholder 2"/>
          <p:cNvSpPr>
            <a:spLocks noGrp="1"/>
          </p:cNvSpPr>
          <p:nvPr>
            <p:ph type="body" idx="1"/>
          </p:nvPr>
        </p:nvSpPr>
        <p:spPr>
          <a:xfrm>
            <a:off x="1097280" y="1845734"/>
            <a:ext cx="10058400" cy="4023360"/>
          </a:xfrm>
          <a:prstGeom prst="rect">
            <a:avLst/>
          </a:prstGeom>
        </p:spPr>
        <p:txBody>
          <a:bodyPr vert="horz" lIns="0" tIns="45720" rIns="0" bIns="45720" rtlCol="0">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2"/>
          </p:nvPr>
        </p:nvSpPr>
        <p:spPr>
          <a:xfrm>
            <a:off x="1097280" y="6459785"/>
            <a:ext cx="2472271" cy="365125"/>
          </a:xfrm>
          <a:prstGeom prst="rect">
            <a:avLst/>
          </a:prstGeom>
        </p:spPr>
        <p:txBody>
          <a:bodyPr vert="horz" lIns="91440" tIns="45720" rIns="91440" bIns="45720" rtlCol="0" anchor="ctr"/>
          <a:lstStyle>
            <a:lvl1pPr algn="l">
              <a:defRPr sz="900">
                <a:solidFill>
                  <a:srgbClr val="FFFFFF"/>
                </a:solidFill>
              </a:defRPr>
            </a:lvl1pPr>
          </a:lstStyle>
          <a:p>
            <a:fld id="{10111990-A7B3-47F1-8DEB-42F7DD7A2F13}" type="datetimeFigureOut">
              <a:rPr lang="zh-CN" altLang="en-US" smtClean="0"/>
              <a:t>2015/4/21</a:t>
            </a:fld>
            <a:endParaRPr lang="zh-CN" altLang="en-US"/>
          </a:p>
        </p:txBody>
      </p:sp>
      <p:sp>
        <p:nvSpPr>
          <p:cNvPr id="5" name="Footer Placeholder 4"/>
          <p:cNvSpPr>
            <a:spLocks noGrp="1"/>
          </p:cNvSpPr>
          <p:nvPr>
            <p:ph type="ftr" sz="quarter" idx="3"/>
          </p:nvPr>
        </p:nvSpPr>
        <p:spPr>
          <a:xfrm>
            <a:off x="3686185" y="6459785"/>
            <a:ext cx="4822804" cy="365125"/>
          </a:xfrm>
          <a:prstGeom prst="rect">
            <a:avLst/>
          </a:prstGeom>
        </p:spPr>
        <p:txBody>
          <a:bodyPr vert="horz" lIns="91440" tIns="45720" rIns="91440" bIns="45720" rtlCol="0" anchor="ctr"/>
          <a:lstStyle>
            <a:lvl1pPr algn="ctr">
              <a:defRPr sz="900" cap="all" baseline="0">
                <a:solidFill>
                  <a:srgbClr val="FFFFFF"/>
                </a:solidFill>
              </a:defRPr>
            </a:lvl1pPr>
          </a:lstStyle>
          <a:p>
            <a:endParaRPr lang="zh-CN" altLang="en-US"/>
          </a:p>
        </p:txBody>
      </p:sp>
      <p:sp>
        <p:nvSpPr>
          <p:cNvPr id="6" name="Slide Number Placeholder 5"/>
          <p:cNvSpPr>
            <a:spLocks noGrp="1"/>
          </p:cNvSpPr>
          <p:nvPr>
            <p:ph type="sldNum" sz="quarter" idx="4"/>
          </p:nvPr>
        </p:nvSpPr>
        <p:spPr>
          <a:xfrm>
            <a:off x="9900458" y="6459785"/>
            <a:ext cx="1312025" cy="365125"/>
          </a:xfrm>
          <a:prstGeom prst="rect">
            <a:avLst/>
          </a:prstGeom>
        </p:spPr>
        <p:txBody>
          <a:bodyPr vert="horz" lIns="91440" tIns="45720" rIns="91440" bIns="45720" rtlCol="0" anchor="ctr"/>
          <a:lstStyle>
            <a:lvl1pPr algn="r">
              <a:defRPr sz="1050">
                <a:solidFill>
                  <a:srgbClr val="FFFFFF"/>
                </a:solidFill>
              </a:defRPr>
            </a:lvl1pPr>
          </a:lstStyle>
          <a:p>
            <a:fld id="{BF6131E0-EC7E-43AC-9210-FC192E62CA27}" type="slidenum">
              <a:rPr lang="zh-CN" altLang="en-US" smtClean="0"/>
              <a:t>‹#›</a:t>
            </a:fld>
            <a:endParaRPr lang="zh-CN" altLang="en-US"/>
          </a:p>
        </p:txBody>
      </p:sp>
      <p:cxnSp>
        <p:nvCxnSpPr>
          <p:cNvPr id="10" name="Straight Connector 9"/>
          <p:cNvCxnSpPr/>
          <p:nvPr/>
        </p:nvCxnSpPr>
        <p:spPr>
          <a:xfrm>
            <a:off x="1193532" y="1737845"/>
            <a:ext cx="996696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225342451"/>
      </p:ext>
    </p:extLst>
  </p:cSld>
  <p:clrMap bg1="lt1" tx1="dk1" bg2="lt2" tx2="dk2" accent1="accent1" accent2="accent2" accent3="accent3" accent4="accent4" accent5="accent5" accent6="accent6" hlink="hlink" folHlink="folHlink"/>
  <p:sldLayoutIdLst>
    <p:sldLayoutId id="2147483720" r:id="rId1"/>
    <p:sldLayoutId id="2147483721" r:id="rId2"/>
    <p:sldLayoutId id="2147483722" r:id="rId3"/>
    <p:sldLayoutId id="2147483723" r:id="rId4"/>
    <p:sldLayoutId id="2147483724" r:id="rId5"/>
    <p:sldLayoutId id="2147483725" r:id="rId6"/>
    <p:sldLayoutId id="2147483726" r:id="rId7"/>
    <p:sldLayoutId id="2147483727" r:id="rId8"/>
    <p:sldLayoutId id="2147483728" r:id="rId9"/>
    <p:sldLayoutId id="2147483729" r:id="rId10"/>
    <p:sldLayoutId id="2147483730" r:id="rId11"/>
  </p:sldLayoutIdLst>
  <p:txStyles>
    <p:title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p:titleStyle>
    <p:body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724619"/>
            <a:ext cx="9144000" cy="2785344"/>
          </a:xfrm>
        </p:spPr>
        <p:txBody>
          <a:bodyPr>
            <a:normAutofit/>
          </a:bodyPr>
          <a:lstStyle/>
          <a:p>
            <a:pPr>
              <a:lnSpc>
                <a:spcPct val="150000"/>
              </a:lnSpc>
            </a:pPr>
            <a:r>
              <a:rPr lang="zh-CN" altLang="zh-CN" sz="4400" b="1" dirty="0" smtClean="0"/>
              <a:t>复旦大学信息科学与工程学院</a:t>
            </a:r>
            <a:r>
              <a:rPr lang="zh-CN" altLang="zh-CN" sz="4400" dirty="0" smtClean="0"/>
              <a:t/>
            </a:r>
            <a:br>
              <a:rPr lang="zh-CN" altLang="zh-CN" sz="4400" dirty="0" smtClean="0"/>
            </a:br>
            <a:r>
              <a:rPr lang="zh-CN" altLang="zh-CN" sz="5300" b="1" dirty="0" smtClean="0"/>
              <a:t>“卓越</a:t>
            </a:r>
            <a:r>
              <a:rPr lang="zh-CN" altLang="zh-CN" sz="5300" b="1" dirty="0"/>
              <a:t>工程师教育培养计划</a:t>
            </a:r>
            <a:r>
              <a:rPr lang="zh-CN" altLang="zh-CN" sz="5300" b="1" dirty="0" smtClean="0"/>
              <a:t>”</a:t>
            </a:r>
            <a:endParaRPr lang="zh-CN" altLang="en-US" sz="4400" dirty="0"/>
          </a:p>
        </p:txBody>
      </p:sp>
      <p:sp>
        <p:nvSpPr>
          <p:cNvPr id="3" name="副标题 2"/>
          <p:cNvSpPr>
            <a:spLocks noGrp="1"/>
          </p:cNvSpPr>
          <p:nvPr>
            <p:ph type="subTitle" idx="1"/>
          </p:nvPr>
        </p:nvSpPr>
        <p:spPr>
          <a:xfrm>
            <a:off x="1524000" y="4387038"/>
            <a:ext cx="9144000" cy="1655762"/>
          </a:xfrm>
        </p:spPr>
        <p:txBody>
          <a:bodyPr>
            <a:normAutofit/>
          </a:bodyPr>
          <a:lstStyle/>
          <a:p>
            <a:r>
              <a:rPr lang="zh-CN" altLang="en-US" sz="3200" dirty="0" smtClean="0"/>
              <a:t>胡  波</a:t>
            </a:r>
            <a:endParaRPr lang="en-US" altLang="zh-CN" sz="1800" dirty="0" smtClean="0"/>
          </a:p>
          <a:p>
            <a:r>
              <a:rPr lang="en-US" altLang="zh-CN" sz="3200" smtClean="0"/>
              <a:t>2015.4.21</a:t>
            </a:r>
            <a:endParaRPr lang="en-US" altLang="zh-CN" sz="3200" dirty="0" smtClean="0"/>
          </a:p>
        </p:txBody>
      </p:sp>
    </p:spTree>
    <p:extLst>
      <p:ext uri="{BB962C8B-B14F-4D97-AF65-F5344CB8AC3E}">
        <p14:creationId xmlns:p14="http://schemas.microsoft.com/office/powerpoint/2010/main" val="741590147"/>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b="1" dirty="0">
                <a:effectLst>
                  <a:outerShdw blurRad="38100" dist="38100" dir="2700000" algn="tl">
                    <a:srgbClr val="000000">
                      <a:alpha val="43137"/>
                    </a:srgbClr>
                  </a:outerShdw>
                </a:effectLst>
              </a:rPr>
              <a:t>提纲</a:t>
            </a:r>
          </a:p>
        </p:txBody>
      </p:sp>
      <p:sp>
        <p:nvSpPr>
          <p:cNvPr id="3" name="内容占位符 2"/>
          <p:cNvSpPr>
            <a:spLocks noGrp="1"/>
          </p:cNvSpPr>
          <p:nvPr>
            <p:ph idx="1"/>
          </p:nvPr>
        </p:nvSpPr>
        <p:spPr>
          <a:xfrm>
            <a:off x="3089428" y="1970026"/>
            <a:ext cx="8066251" cy="4023360"/>
          </a:xfrm>
        </p:spPr>
        <p:txBody>
          <a:bodyPr>
            <a:normAutofit/>
          </a:bodyPr>
          <a:lstStyle/>
          <a:p>
            <a:pPr marL="541338" indent="-541338">
              <a:buFont typeface="Wingdings" panose="05000000000000000000" pitchFamily="2" charset="2"/>
              <a:buChar char="l"/>
            </a:pPr>
            <a:r>
              <a:rPr lang="zh-CN" altLang="zh-CN" sz="3600" b="1" dirty="0"/>
              <a:t>立项背景</a:t>
            </a:r>
            <a:endParaRPr lang="en-US" altLang="zh-CN" sz="3600" b="1" dirty="0"/>
          </a:p>
          <a:p>
            <a:pPr marL="541338" indent="-541338">
              <a:buFont typeface="Wingdings" panose="05000000000000000000" pitchFamily="2" charset="2"/>
              <a:buChar char="l"/>
            </a:pPr>
            <a:r>
              <a:rPr lang="zh-CN" altLang="zh-CN" sz="3600" b="1" dirty="0"/>
              <a:t>培养目标</a:t>
            </a:r>
            <a:endParaRPr lang="en-US" altLang="zh-CN" sz="3600" b="1" dirty="0"/>
          </a:p>
          <a:p>
            <a:pPr marL="541338" lvl="0" indent="-541338">
              <a:buFont typeface="Wingdings" panose="05000000000000000000" pitchFamily="2" charset="2"/>
              <a:buChar char="l"/>
            </a:pPr>
            <a:r>
              <a:rPr lang="zh-CN" altLang="zh-CN" sz="3600" b="1" dirty="0" smtClean="0"/>
              <a:t>培养</a:t>
            </a:r>
            <a:r>
              <a:rPr lang="zh-CN" altLang="zh-CN" sz="3600" b="1" dirty="0"/>
              <a:t>方案</a:t>
            </a:r>
          </a:p>
          <a:p>
            <a:pPr marL="541338" lvl="0" indent="-541338">
              <a:buFont typeface="Wingdings" panose="05000000000000000000" pitchFamily="2" charset="2"/>
              <a:buChar char="l"/>
            </a:pPr>
            <a:r>
              <a:rPr lang="zh-CN" altLang="zh-CN" sz="3600" b="1" dirty="0" smtClean="0"/>
              <a:t>实施方</a:t>
            </a:r>
            <a:r>
              <a:rPr lang="zh-CN" altLang="en-US" sz="3600" b="1" dirty="0" smtClean="0"/>
              <a:t>案与激励措施</a:t>
            </a:r>
            <a:endParaRPr lang="en-US" altLang="zh-CN" sz="3600" b="1" dirty="0" smtClean="0"/>
          </a:p>
          <a:p>
            <a:pPr marL="541338" indent="-541338">
              <a:buFont typeface="Wingdings" panose="05000000000000000000" pitchFamily="2" charset="2"/>
              <a:buChar char="l"/>
            </a:pPr>
            <a:r>
              <a:rPr lang="zh-CN" altLang="zh-CN" sz="3600" b="1" dirty="0"/>
              <a:t>组织</a:t>
            </a:r>
            <a:r>
              <a:rPr lang="zh-CN" altLang="zh-CN" sz="3600" b="1" dirty="0" smtClean="0"/>
              <a:t>管理</a:t>
            </a:r>
            <a:endParaRPr lang="en-US" altLang="zh-CN" sz="3600" b="1" dirty="0"/>
          </a:p>
        </p:txBody>
      </p:sp>
    </p:spTree>
    <p:extLst>
      <p:ext uri="{BB962C8B-B14F-4D97-AF65-F5344CB8AC3E}">
        <p14:creationId xmlns:p14="http://schemas.microsoft.com/office/powerpoint/2010/main" val="3230550596"/>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zh-CN" b="1" dirty="0"/>
              <a:t>立项</a:t>
            </a:r>
            <a:r>
              <a:rPr lang="zh-CN" altLang="zh-CN" b="1" dirty="0" smtClean="0"/>
              <a:t>背景</a:t>
            </a:r>
            <a:r>
              <a:rPr lang="zh-CN" altLang="en-US" b="1" dirty="0" smtClean="0"/>
              <a:t>（一）</a:t>
            </a:r>
            <a:endParaRPr lang="zh-CN" altLang="en-US" dirty="0"/>
          </a:p>
        </p:txBody>
      </p:sp>
      <p:sp>
        <p:nvSpPr>
          <p:cNvPr id="3" name="内容占位符 2"/>
          <p:cNvSpPr>
            <a:spLocks noGrp="1"/>
          </p:cNvSpPr>
          <p:nvPr>
            <p:ph idx="1"/>
          </p:nvPr>
        </p:nvSpPr>
        <p:spPr/>
        <p:txBody>
          <a:bodyPr>
            <a:normAutofit/>
          </a:bodyPr>
          <a:lstStyle/>
          <a:p>
            <a:pPr marL="541338" indent="-541338">
              <a:lnSpc>
                <a:spcPct val="160000"/>
              </a:lnSpc>
              <a:buFont typeface="Wingdings" panose="05000000000000000000" pitchFamily="2" charset="2"/>
              <a:buChar char="l"/>
            </a:pPr>
            <a:r>
              <a:rPr lang="zh-CN" altLang="zh-CN" sz="3200" b="1" dirty="0"/>
              <a:t>电子信息学科发展</a:t>
            </a:r>
            <a:r>
              <a:rPr lang="zh-CN" altLang="zh-CN" sz="3200" b="1" dirty="0" smtClean="0"/>
              <a:t>趋势</a:t>
            </a:r>
            <a:endParaRPr lang="en-US" altLang="zh-CN" sz="3200" b="1" dirty="0" smtClean="0"/>
          </a:p>
          <a:p>
            <a:pPr marL="833946" lvl="1" indent="-541338">
              <a:lnSpc>
                <a:spcPct val="160000"/>
              </a:lnSpc>
              <a:buFont typeface="Wingdings" panose="05000000000000000000" pitchFamily="2" charset="2"/>
              <a:buChar char="Ø"/>
            </a:pPr>
            <a:r>
              <a:rPr lang="zh-CN" altLang="en-US" sz="2800" dirty="0" smtClean="0"/>
              <a:t>信息科学的支撑技术之一</a:t>
            </a:r>
            <a:endParaRPr lang="zh-CN" altLang="zh-CN" sz="2800" dirty="0"/>
          </a:p>
          <a:p>
            <a:pPr marL="833946" lvl="1" indent="-541338">
              <a:lnSpc>
                <a:spcPct val="160000"/>
              </a:lnSpc>
              <a:buFont typeface="Wingdings" panose="05000000000000000000" pitchFamily="2" charset="2"/>
              <a:buChar char="Ø"/>
            </a:pPr>
            <a:r>
              <a:rPr lang="zh-CN" altLang="zh-CN" sz="2800" dirty="0"/>
              <a:t>电子系统复杂性</a:t>
            </a:r>
            <a:r>
              <a:rPr lang="zh-CN" altLang="zh-CN" sz="2800" dirty="0" smtClean="0"/>
              <a:t>水平不断提升</a:t>
            </a:r>
            <a:endParaRPr lang="zh-CN" altLang="zh-CN" sz="2800" dirty="0"/>
          </a:p>
          <a:p>
            <a:pPr marL="833946" lvl="1" indent="-541338">
              <a:lnSpc>
                <a:spcPct val="160000"/>
              </a:lnSpc>
              <a:buFont typeface="Wingdings" panose="05000000000000000000" pitchFamily="2" charset="2"/>
              <a:buChar char="Ø"/>
            </a:pPr>
            <a:r>
              <a:rPr lang="zh-CN" altLang="zh-CN" sz="2800" dirty="0" smtClean="0"/>
              <a:t>愈来愈多</a:t>
            </a:r>
            <a:r>
              <a:rPr lang="zh-CN" altLang="zh-CN" sz="2800" dirty="0"/>
              <a:t>的研究和应用活动将与其他学科领域形成</a:t>
            </a:r>
            <a:r>
              <a:rPr lang="zh-CN" altLang="zh-CN" sz="2800" dirty="0" smtClean="0"/>
              <a:t>交叉</a:t>
            </a:r>
            <a:endParaRPr lang="zh-CN" altLang="zh-CN" sz="2800" dirty="0"/>
          </a:p>
        </p:txBody>
      </p:sp>
    </p:spTree>
    <p:extLst>
      <p:ext uri="{BB962C8B-B14F-4D97-AF65-F5344CB8AC3E}">
        <p14:creationId xmlns:p14="http://schemas.microsoft.com/office/powerpoint/2010/main" val="3846710213"/>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zh-CN" b="1" dirty="0"/>
              <a:t>立项</a:t>
            </a:r>
            <a:r>
              <a:rPr lang="zh-CN" altLang="zh-CN" b="1" dirty="0" smtClean="0"/>
              <a:t>背景</a:t>
            </a:r>
            <a:r>
              <a:rPr lang="zh-CN" altLang="en-US" b="1" dirty="0" smtClean="0"/>
              <a:t>（二）</a:t>
            </a:r>
            <a:endParaRPr lang="zh-CN" altLang="en-US" dirty="0"/>
          </a:p>
        </p:txBody>
      </p:sp>
      <p:sp>
        <p:nvSpPr>
          <p:cNvPr id="3" name="内容占位符 2"/>
          <p:cNvSpPr>
            <a:spLocks noGrp="1"/>
          </p:cNvSpPr>
          <p:nvPr>
            <p:ph idx="1"/>
          </p:nvPr>
        </p:nvSpPr>
        <p:spPr/>
        <p:txBody>
          <a:bodyPr>
            <a:normAutofit fontScale="70000" lnSpcReduction="20000"/>
          </a:bodyPr>
          <a:lstStyle/>
          <a:p>
            <a:pPr marL="541338" indent="-541338">
              <a:lnSpc>
                <a:spcPct val="160000"/>
              </a:lnSpc>
              <a:buFont typeface="Wingdings" panose="05000000000000000000" pitchFamily="2" charset="2"/>
              <a:buChar char="l"/>
            </a:pPr>
            <a:r>
              <a:rPr lang="zh-CN" altLang="zh-CN" sz="3600" b="1" dirty="0" smtClean="0"/>
              <a:t>电子信息学科</a:t>
            </a:r>
            <a:r>
              <a:rPr lang="zh-CN" altLang="zh-CN" sz="3700" b="1" dirty="0"/>
              <a:t>人才培养</a:t>
            </a:r>
            <a:r>
              <a:rPr lang="zh-CN" altLang="en-US" sz="3700" b="1" dirty="0"/>
              <a:t>存在的</a:t>
            </a:r>
            <a:r>
              <a:rPr lang="zh-CN" altLang="zh-CN" sz="3700" b="1" dirty="0"/>
              <a:t>问题</a:t>
            </a:r>
            <a:endParaRPr lang="en-US" altLang="zh-CN" sz="3700" b="1" dirty="0"/>
          </a:p>
          <a:p>
            <a:pPr marL="833946" lvl="1" indent="-541338">
              <a:lnSpc>
                <a:spcPct val="160000"/>
              </a:lnSpc>
              <a:buFont typeface="Wingdings" panose="05000000000000000000" pitchFamily="2" charset="2"/>
              <a:buChar char="Ø"/>
            </a:pPr>
            <a:r>
              <a:rPr lang="zh-CN" altLang="zh-CN" sz="3400" dirty="0"/>
              <a:t>缺乏独立</a:t>
            </a:r>
            <a:r>
              <a:rPr lang="zh-CN" altLang="en-US" sz="3400" dirty="0"/>
              <a:t>分析问题、</a:t>
            </a:r>
            <a:r>
              <a:rPr lang="zh-CN" altLang="zh-CN" sz="3400" dirty="0"/>
              <a:t>解决问题的能力；</a:t>
            </a:r>
            <a:endParaRPr lang="en-US" altLang="zh-CN" sz="3400" dirty="0"/>
          </a:p>
          <a:p>
            <a:pPr marL="833946" lvl="1" indent="-541338">
              <a:lnSpc>
                <a:spcPct val="160000"/>
              </a:lnSpc>
              <a:buFont typeface="Wingdings" panose="05000000000000000000" pitchFamily="2" charset="2"/>
              <a:buChar char="Ø"/>
            </a:pPr>
            <a:r>
              <a:rPr lang="zh-CN" altLang="en-US" sz="3400" dirty="0" smtClean="0"/>
              <a:t>实践能力的不足：</a:t>
            </a:r>
            <a:r>
              <a:rPr lang="zh-CN" altLang="zh-CN" sz="3400" dirty="0" smtClean="0"/>
              <a:t>对</a:t>
            </a:r>
            <a:r>
              <a:rPr lang="zh-CN" altLang="zh-CN" sz="3400" dirty="0"/>
              <a:t>工具和方法的应用不熟、经验不足</a:t>
            </a:r>
            <a:endParaRPr lang="en-US" altLang="zh-CN" sz="3400" dirty="0"/>
          </a:p>
          <a:p>
            <a:pPr marL="833946" lvl="1" indent="-541338">
              <a:lnSpc>
                <a:spcPct val="160000"/>
              </a:lnSpc>
              <a:buFont typeface="Wingdings" panose="05000000000000000000" pitchFamily="2" charset="2"/>
              <a:buChar char="Ø"/>
            </a:pPr>
            <a:r>
              <a:rPr lang="zh-CN" altLang="en-US" sz="3400" dirty="0" smtClean="0"/>
              <a:t>知识面狭窄：</a:t>
            </a:r>
            <a:r>
              <a:rPr lang="zh-CN" altLang="zh-CN" sz="3400" dirty="0" smtClean="0"/>
              <a:t>在</a:t>
            </a:r>
            <a:r>
              <a:rPr lang="zh-CN" altLang="zh-CN" sz="3400" dirty="0"/>
              <a:t>从事与行业相关的应用系统开发与研究工作中，除了需要电子信息科学与技术专业知识，更需要与行业相关的</a:t>
            </a:r>
            <a:r>
              <a:rPr lang="zh-CN" altLang="zh-CN" sz="3400" dirty="0" smtClean="0"/>
              <a:t>专业知识</a:t>
            </a:r>
            <a:endParaRPr lang="en-US" altLang="zh-CN" sz="3400" dirty="0" smtClean="0"/>
          </a:p>
          <a:p>
            <a:pPr marL="833946" lvl="1" indent="-541338">
              <a:lnSpc>
                <a:spcPct val="160000"/>
              </a:lnSpc>
              <a:buFont typeface="Wingdings" panose="05000000000000000000" pitchFamily="2" charset="2"/>
              <a:buChar char="Ø"/>
            </a:pPr>
            <a:r>
              <a:rPr lang="zh-CN" altLang="zh-CN" sz="3400" dirty="0" smtClean="0"/>
              <a:t>责任心</a:t>
            </a:r>
            <a:r>
              <a:rPr lang="zh-CN" altLang="en-US" sz="3400" dirty="0" smtClean="0"/>
              <a:t>、</a:t>
            </a:r>
            <a:r>
              <a:rPr lang="zh-CN" altLang="zh-CN" sz="3400" dirty="0" smtClean="0"/>
              <a:t>纪律性</a:t>
            </a:r>
            <a:r>
              <a:rPr lang="zh-CN" altLang="en-US" sz="3400" dirty="0" smtClean="0"/>
              <a:t>和协作能力</a:t>
            </a:r>
            <a:r>
              <a:rPr lang="zh-CN" altLang="zh-CN" sz="3400" dirty="0" smtClean="0"/>
              <a:t>不</a:t>
            </a:r>
            <a:r>
              <a:rPr lang="zh-CN" altLang="zh-CN" sz="3400" dirty="0"/>
              <a:t>强</a:t>
            </a:r>
            <a:endParaRPr lang="en-US" altLang="zh-CN" sz="3400" dirty="0"/>
          </a:p>
          <a:p>
            <a:pPr marL="541338" indent="-541338">
              <a:lnSpc>
                <a:spcPct val="160000"/>
              </a:lnSpc>
              <a:buFont typeface="Wingdings" panose="05000000000000000000" pitchFamily="2" charset="2"/>
              <a:buChar char="l"/>
            </a:pPr>
            <a:endParaRPr lang="zh-CN" altLang="en-US" sz="3300" b="1" dirty="0"/>
          </a:p>
        </p:txBody>
      </p:sp>
    </p:spTree>
    <p:extLst>
      <p:ext uri="{BB962C8B-B14F-4D97-AF65-F5344CB8AC3E}">
        <p14:creationId xmlns:p14="http://schemas.microsoft.com/office/powerpoint/2010/main" val="2510192524"/>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zh-CN" b="1" dirty="0"/>
              <a:t>立项</a:t>
            </a:r>
            <a:r>
              <a:rPr lang="zh-CN" altLang="zh-CN" b="1" dirty="0" smtClean="0"/>
              <a:t>背景</a:t>
            </a:r>
            <a:r>
              <a:rPr lang="zh-CN" altLang="en-US" b="1" dirty="0" smtClean="0"/>
              <a:t>（三）</a:t>
            </a:r>
            <a:endParaRPr lang="zh-CN" altLang="en-US" dirty="0"/>
          </a:p>
        </p:txBody>
      </p:sp>
      <p:sp>
        <p:nvSpPr>
          <p:cNvPr id="3" name="内容占位符 2"/>
          <p:cNvSpPr>
            <a:spLocks noGrp="1"/>
          </p:cNvSpPr>
          <p:nvPr>
            <p:ph idx="1"/>
          </p:nvPr>
        </p:nvSpPr>
        <p:spPr/>
        <p:txBody>
          <a:bodyPr>
            <a:normAutofit/>
          </a:bodyPr>
          <a:lstStyle/>
          <a:p>
            <a:pPr marL="541338" indent="-541338">
              <a:lnSpc>
                <a:spcPct val="160000"/>
              </a:lnSpc>
              <a:buFont typeface="Wingdings" panose="05000000000000000000" pitchFamily="2" charset="2"/>
              <a:buChar char="l"/>
            </a:pPr>
            <a:r>
              <a:rPr lang="zh-CN" altLang="en-US" sz="3600" b="1" dirty="0" smtClean="0"/>
              <a:t>复旦大学</a:t>
            </a:r>
            <a:r>
              <a:rPr lang="zh-CN" altLang="zh-CN" sz="3600" b="1" dirty="0" smtClean="0"/>
              <a:t>电子</a:t>
            </a:r>
            <a:r>
              <a:rPr lang="zh-CN" altLang="zh-CN" sz="3600" b="1" dirty="0"/>
              <a:t>信息</a:t>
            </a:r>
            <a:r>
              <a:rPr lang="zh-CN" altLang="zh-CN" sz="3600" b="1" dirty="0" smtClean="0"/>
              <a:t>学科</a:t>
            </a:r>
            <a:r>
              <a:rPr lang="zh-CN" altLang="en-US" sz="3600" b="1" dirty="0" smtClean="0"/>
              <a:t>人才培养存在的问题</a:t>
            </a:r>
            <a:endParaRPr lang="en-US" altLang="zh-CN" sz="3600" b="1" dirty="0" smtClean="0"/>
          </a:p>
          <a:p>
            <a:pPr marL="833946" lvl="1" indent="-541338">
              <a:lnSpc>
                <a:spcPct val="160000"/>
              </a:lnSpc>
              <a:buFont typeface="Wingdings" panose="05000000000000000000" pitchFamily="2" charset="2"/>
              <a:buChar char="Ø"/>
            </a:pPr>
            <a:r>
              <a:rPr lang="zh-CN" altLang="zh-CN" sz="2900" dirty="0"/>
              <a:t>大学第一年的学习转型</a:t>
            </a:r>
          </a:p>
          <a:p>
            <a:pPr marL="833946" lvl="1" indent="-541338">
              <a:lnSpc>
                <a:spcPct val="160000"/>
              </a:lnSpc>
              <a:buFont typeface="Wingdings" panose="05000000000000000000" pitchFamily="2" charset="2"/>
              <a:buChar char="Ø"/>
            </a:pPr>
            <a:r>
              <a:rPr lang="zh-CN" altLang="zh-CN" sz="2800" dirty="0"/>
              <a:t>专业分流的</a:t>
            </a:r>
            <a:r>
              <a:rPr lang="zh-CN" altLang="zh-CN" sz="2800" dirty="0" smtClean="0"/>
              <a:t>问题</a:t>
            </a:r>
            <a:endParaRPr lang="en-US" altLang="zh-CN" sz="2800" dirty="0" smtClean="0"/>
          </a:p>
          <a:p>
            <a:pPr marL="833946" lvl="1" indent="-541338">
              <a:lnSpc>
                <a:spcPct val="160000"/>
              </a:lnSpc>
              <a:buFont typeface="Wingdings" panose="05000000000000000000" pitchFamily="2" charset="2"/>
              <a:buChar char="Ø"/>
            </a:pPr>
            <a:r>
              <a:rPr lang="zh-CN" altLang="zh-CN" sz="2900" dirty="0"/>
              <a:t>继续深造和就业情况</a:t>
            </a:r>
          </a:p>
          <a:p>
            <a:pPr marL="541338" indent="-541338">
              <a:lnSpc>
                <a:spcPct val="160000"/>
              </a:lnSpc>
              <a:buFont typeface="Wingdings" panose="05000000000000000000" pitchFamily="2" charset="2"/>
              <a:buChar char="l"/>
            </a:pPr>
            <a:endParaRPr lang="zh-CN" altLang="en-US" sz="3300" b="1" dirty="0"/>
          </a:p>
        </p:txBody>
      </p:sp>
      <p:pic>
        <p:nvPicPr>
          <p:cNvPr id="1026" name="图表 1"/>
          <p:cNvPicPr>
            <a:picLocks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951213" y="2768164"/>
            <a:ext cx="4382394" cy="2728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27" name="图表 1"/>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951213" y="2768164"/>
            <a:ext cx="4382394" cy="27391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28" name="图表 1"/>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951214" y="2768163"/>
            <a:ext cx="4382393" cy="2728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928419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026"/>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par>
                                <p:cTn id="13" presetID="1" presetClass="exit" presetSubtype="0" fill="hold" nodeType="withEffect">
                                  <p:stCondLst>
                                    <p:cond delay="0"/>
                                  </p:stCondLst>
                                  <p:childTnLst>
                                    <p:set>
                                      <p:cBhvr>
                                        <p:cTn id="14" dur="1" fill="hold">
                                          <p:stCondLst>
                                            <p:cond delay="0"/>
                                          </p:stCondLst>
                                        </p:cTn>
                                        <p:tgtEl>
                                          <p:spTgt spid="1026"/>
                                        </p:tgtEl>
                                        <p:attrNameLst>
                                          <p:attrName>style.visibility</p:attrName>
                                        </p:attrNameLst>
                                      </p:cBhvr>
                                      <p:to>
                                        <p:strVal val="hidden"/>
                                      </p:to>
                                    </p:set>
                                  </p:childTnLst>
                                </p:cTn>
                              </p:par>
                              <p:par>
                                <p:cTn id="15" presetID="1" presetClass="entr" presetSubtype="0" fill="hold" nodeType="withEffect">
                                  <p:stCondLst>
                                    <p:cond delay="0"/>
                                  </p:stCondLst>
                                  <p:childTnLst>
                                    <p:set>
                                      <p:cBhvr>
                                        <p:cTn id="16" dur="1" fill="hold">
                                          <p:stCondLst>
                                            <p:cond delay="0"/>
                                          </p:stCondLst>
                                        </p:cTn>
                                        <p:tgtEl>
                                          <p:spTgt spid="1027"/>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xit" presetSubtype="0" fill="hold" nodeType="clickEffect">
                                  <p:stCondLst>
                                    <p:cond delay="0"/>
                                  </p:stCondLst>
                                  <p:childTnLst>
                                    <p:set>
                                      <p:cBhvr>
                                        <p:cTn id="20" dur="1" fill="hold">
                                          <p:stCondLst>
                                            <p:cond delay="0"/>
                                          </p:stCondLst>
                                        </p:cTn>
                                        <p:tgtEl>
                                          <p:spTgt spid="1027"/>
                                        </p:tgtEl>
                                        <p:attrNameLst>
                                          <p:attrName>style.visibility</p:attrName>
                                        </p:attrNameLst>
                                      </p:cBhvr>
                                      <p:to>
                                        <p:strVal val="hidden"/>
                                      </p:to>
                                    </p:set>
                                  </p:childTnLst>
                                </p:cTn>
                              </p:par>
                            </p:childTnLst>
                          </p:cTn>
                        </p:par>
                        <p:par>
                          <p:cTn id="21" fill="hold">
                            <p:stCondLst>
                              <p:cond delay="0"/>
                            </p:stCondLst>
                            <p:childTnLst>
                              <p:par>
                                <p:cTn id="22" presetID="1" presetClass="entr" presetSubtype="0" fill="hold" grpId="0" nodeType="afterEffect">
                                  <p:stCondLst>
                                    <p:cond delay="0"/>
                                  </p:stCondLst>
                                  <p:childTnLst>
                                    <p:set>
                                      <p:cBhvr>
                                        <p:cTn id="23" dur="1" fill="hold">
                                          <p:stCondLst>
                                            <p:cond delay="0"/>
                                          </p:stCondLst>
                                        </p:cTn>
                                        <p:tgtEl>
                                          <p:spTgt spid="3">
                                            <p:txEl>
                                              <p:pRg st="3" end="3"/>
                                            </p:txEl>
                                          </p:spTgt>
                                        </p:tgtEl>
                                        <p:attrNameLst>
                                          <p:attrName>style.visibility</p:attrName>
                                        </p:attrNameLst>
                                      </p:cBhvr>
                                      <p:to>
                                        <p:strVal val="visible"/>
                                      </p:to>
                                    </p:set>
                                  </p:childTnLst>
                                </p:cTn>
                              </p:par>
                              <p:par>
                                <p:cTn id="24" presetID="1" presetClass="entr" presetSubtype="0" fill="hold" nodeType="withEffect">
                                  <p:stCondLst>
                                    <p:cond delay="0"/>
                                  </p:stCondLst>
                                  <p:childTnLst>
                                    <p:set>
                                      <p:cBhvr>
                                        <p:cTn id="25" dur="1" fill="hold">
                                          <p:stCondLst>
                                            <p:cond delay="0"/>
                                          </p:stCondLst>
                                        </p:cTn>
                                        <p:tgtEl>
                                          <p:spTgt spid="102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zh-CN" b="1" dirty="0"/>
              <a:t>立项</a:t>
            </a:r>
            <a:r>
              <a:rPr lang="zh-CN" altLang="zh-CN" b="1" dirty="0" smtClean="0"/>
              <a:t>背景</a:t>
            </a:r>
            <a:r>
              <a:rPr lang="zh-CN" altLang="en-US" b="1" dirty="0" smtClean="0"/>
              <a:t>（四）</a:t>
            </a:r>
            <a:endParaRPr lang="zh-CN" altLang="en-US" dirty="0"/>
          </a:p>
        </p:txBody>
      </p:sp>
      <p:sp>
        <p:nvSpPr>
          <p:cNvPr id="3" name="内容占位符 2"/>
          <p:cNvSpPr>
            <a:spLocks noGrp="1"/>
          </p:cNvSpPr>
          <p:nvPr>
            <p:ph idx="1"/>
          </p:nvPr>
        </p:nvSpPr>
        <p:spPr>
          <a:xfrm>
            <a:off x="1097280" y="1845734"/>
            <a:ext cx="10058400" cy="4350880"/>
          </a:xfrm>
        </p:spPr>
        <p:txBody>
          <a:bodyPr>
            <a:normAutofit/>
          </a:bodyPr>
          <a:lstStyle/>
          <a:p>
            <a:pPr marL="541338" indent="-541338">
              <a:lnSpc>
                <a:spcPct val="120000"/>
              </a:lnSpc>
              <a:buFont typeface="Wingdings" panose="05000000000000000000" pitchFamily="2" charset="2"/>
              <a:buChar char="l"/>
            </a:pPr>
            <a:r>
              <a:rPr lang="zh-CN" altLang="en-US" sz="3200" b="1" dirty="0" smtClean="0"/>
              <a:t>适应</a:t>
            </a:r>
            <a:r>
              <a:rPr lang="zh-CN" altLang="zh-CN" sz="3200" b="1" dirty="0" smtClean="0"/>
              <a:t>电子信息学科发展</a:t>
            </a:r>
            <a:r>
              <a:rPr lang="zh-CN" altLang="en-US" sz="3200" b="1" dirty="0" smtClean="0"/>
              <a:t>的人才需求</a:t>
            </a:r>
            <a:endParaRPr lang="en-US" altLang="zh-CN" sz="3200" b="1" dirty="0" smtClean="0"/>
          </a:p>
          <a:p>
            <a:pPr marL="833946" lvl="1" indent="-541338">
              <a:lnSpc>
                <a:spcPct val="120000"/>
              </a:lnSpc>
              <a:buFont typeface="Wingdings" panose="05000000000000000000" pitchFamily="2" charset="2"/>
              <a:buChar char="Ø"/>
            </a:pPr>
            <a:r>
              <a:rPr lang="zh-CN" altLang="zh-CN" sz="2000" dirty="0" smtClean="0"/>
              <a:t>三</a:t>
            </a:r>
            <a:r>
              <a:rPr lang="zh-CN" altLang="zh-CN" sz="2000" dirty="0"/>
              <a:t>类基础</a:t>
            </a:r>
            <a:r>
              <a:rPr lang="zh-CN" altLang="zh-CN" sz="2000" dirty="0" smtClean="0"/>
              <a:t>：</a:t>
            </a:r>
            <a:endParaRPr lang="en-US" altLang="zh-CN" dirty="0"/>
          </a:p>
          <a:p>
            <a:pPr marL="1016826" lvl="2" indent="-541338">
              <a:lnSpc>
                <a:spcPct val="120000"/>
              </a:lnSpc>
              <a:buFont typeface="Wingdings" panose="05000000000000000000" pitchFamily="2" charset="2"/>
              <a:buChar char="Ø"/>
            </a:pPr>
            <a:r>
              <a:rPr lang="zh-CN" altLang="zh-CN" sz="1600" dirty="0" smtClean="0"/>
              <a:t>本</a:t>
            </a:r>
            <a:r>
              <a:rPr lang="zh-CN" altLang="zh-CN" sz="1600" dirty="0"/>
              <a:t>学科知识基础：较强的数理知识；外语知识；工程核心知识；专业核心</a:t>
            </a:r>
            <a:r>
              <a:rPr lang="zh-CN" altLang="zh-CN" sz="1600" dirty="0" smtClean="0"/>
              <a:t>知识</a:t>
            </a:r>
            <a:endParaRPr lang="en-US" altLang="zh-CN" dirty="0"/>
          </a:p>
          <a:p>
            <a:pPr marL="1016826" lvl="2" indent="-541338">
              <a:lnSpc>
                <a:spcPct val="120000"/>
              </a:lnSpc>
              <a:buFont typeface="Wingdings" panose="05000000000000000000" pitchFamily="2" charset="2"/>
              <a:buChar char="Ø"/>
            </a:pPr>
            <a:r>
              <a:rPr lang="zh-CN" altLang="zh-CN" sz="1600" dirty="0" smtClean="0"/>
              <a:t>相关</a:t>
            </a:r>
            <a:r>
              <a:rPr lang="zh-CN" altLang="zh-CN" sz="1600" dirty="0"/>
              <a:t>学科知识基础：材料学、电子机械、通信、计算机、控制</a:t>
            </a:r>
            <a:r>
              <a:rPr lang="zh-CN" altLang="zh-CN" sz="1600" dirty="0" smtClean="0"/>
              <a:t>等</a:t>
            </a:r>
            <a:endParaRPr lang="en-US" altLang="zh-CN" sz="1800" dirty="0"/>
          </a:p>
          <a:p>
            <a:pPr marL="1016826" lvl="2" indent="-541338">
              <a:lnSpc>
                <a:spcPct val="120000"/>
              </a:lnSpc>
              <a:buFont typeface="Wingdings" panose="05000000000000000000" pitchFamily="2" charset="2"/>
              <a:buChar char="Ø"/>
            </a:pPr>
            <a:r>
              <a:rPr lang="zh-CN" altLang="zh-CN" sz="1600" dirty="0" smtClean="0"/>
              <a:t>其他</a:t>
            </a:r>
            <a:r>
              <a:rPr lang="zh-CN" altLang="zh-CN" sz="1600" dirty="0"/>
              <a:t>学科知识基础：自然、经管、人文社科以及其它与学生综合素质相关的学科</a:t>
            </a:r>
            <a:r>
              <a:rPr lang="zh-CN" altLang="zh-CN" sz="1600" dirty="0" smtClean="0"/>
              <a:t>知识</a:t>
            </a:r>
            <a:endParaRPr lang="en-US" altLang="zh-CN" sz="1800" dirty="0"/>
          </a:p>
          <a:p>
            <a:pPr marL="833946" lvl="1" indent="-541338">
              <a:lnSpc>
                <a:spcPct val="120000"/>
              </a:lnSpc>
              <a:buFont typeface="Wingdings" panose="05000000000000000000" pitchFamily="2" charset="2"/>
              <a:buChar char="Ø"/>
            </a:pPr>
            <a:r>
              <a:rPr lang="zh-CN" altLang="zh-CN" sz="2000" dirty="0" smtClean="0"/>
              <a:t>四</a:t>
            </a:r>
            <a:r>
              <a:rPr lang="zh-CN" altLang="zh-CN" sz="2000" dirty="0"/>
              <a:t>种能力</a:t>
            </a:r>
            <a:r>
              <a:rPr lang="zh-CN" altLang="zh-CN" sz="2000" dirty="0" smtClean="0"/>
              <a:t>：</a:t>
            </a:r>
            <a:endParaRPr lang="en-US" altLang="zh-CN" sz="2400" dirty="0"/>
          </a:p>
          <a:p>
            <a:pPr marL="1016826" lvl="2" indent="-541338">
              <a:lnSpc>
                <a:spcPct val="120000"/>
              </a:lnSpc>
              <a:buFont typeface="Wingdings" panose="05000000000000000000" pitchFamily="2" charset="2"/>
              <a:buChar char="Ø"/>
            </a:pPr>
            <a:r>
              <a:rPr lang="zh-CN" altLang="zh-CN" sz="1600" dirty="0" smtClean="0"/>
              <a:t>获取</a:t>
            </a:r>
            <a:r>
              <a:rPr lang="zh-CN" altLang="zh-CN" sz="1600" dirty="0"/>
              <a:t>与运用知识能力，知识综合集成运用和不断更新的能力</a:t>
            </a:r>
            <a:r>
              <a:rPr lang="zh-CN" altLang="zh-CN" sz="1600" dirty="0" smtClean="0"/>
              <a:t>；</a:t>
            </a:r>
            <a:endParaRPr lang="en-US" altLang="zh-CN" dirty="0"/>
          </a:p>
          <a:p>
            <a:pPr marL="1016826" lvl="2" indent="-541338">
              <a:lnSpc>
                <a:spcPct val="120000"/>
              </a:lnSpc>
              <a:buFont typeface="Wingdings" panose="05000000000000000000" pitchFamily="2" charset="2"/>
              <a:buChar char="Ø"/>
            </a:pPr>
            <a:r>
              <a:rPr lang="zh-CN" altLang="zh-CN" sz="1600" dirty="0" smtClean="0"/>
              <a:t>创造性思维</a:t>
            </a:r>
            <a:r>
              <a:rPr lang="zh-CN" altLang="zh-CN" sz="1600" dirty="0"/>
              <a:t>和敏锐的洞察力与创新能力</a:t>
            </a:r>
            <a:r>
              <a:rPr lang="zh-CN" altLang="zh-CN" sz="1600" dirty="0" smtClean="0"/>
              <a:t>；</a:t>
            </a:r>
            <a:endParaRPr lang="en-US" altLang="zh-CN" sz="1800" dirty="0"/>
          </a:p>
          <a:p>
            <a:pPr marL="1016826" lvl="2" indent="-541338">
              <a:lnSpc>
                <a:spcPct val="120000"/>
              </a:lnSpc>
              <a:buFont typeface="Wingdings" panose="05000000000000000000" pitchFamily="2" charset="2"/>
              <a:buChar char="Ø"/>
            </a:pPr>
            <a:r>
              <a:rPr lang="zh-CN" altLang="zh-CN" sz="1600" dirty="0" smtClean="0"/>
              <a:t>组织</a:t>
            </a:r>
            <a:r>
              <a:rPr lang="zh-CN" altLang="zh-CN" sz="1600" dirty="0"/>
              <a:t>管理、社交能力和活动策划能力</a:t>
            </a:r>
            <a:r>
              <a:rPr lang="zh-CN" altLang="zh-CN" sz="1600" dirty="0" smtClean="0"/>
              <a:t>；</a:t>
            </a:r>
            <a:endParaRPr lang="en-US" altLang="zh-CN" sz="1800" dirty="0"/>
          </a:p>
          <a:p>
            <a:pPr marL="1016826" lvl="2" indent="-541338">
              <a:lnSpc>
                <a:spcPct val="120000"/>
              </a:lnSpc>
              <a:buFont typeface="Wingdings" panose="05000000000000000000" pitchFamily="2" charset="2"/>
              <a:buChar char="Ø"/>
            </a:pPr>
            <a:r>
              <a:rPr lang="zh-CN" altLang="zh-CN" sz="1600" dirty="0" smtClean="0"/>
              <a:t>具有</a:t>
            </a:r>
            <a:r>
              <a:rPr lang="zh-CN" altLang="zh-CN" sz="1600" dirty="0"/>
              <a:t>运用所学知识，进行初步科学研究和产品开发的能力</a:t>
            </a:r>
            <a:r>
              <a:rPr lang="zh-CN" altLang="zh-CN" sz="1600" dirty="0" smtClean="0"/>
              <a:t>。</a:t>
            </a:r>
            <a:endParaRPr lang="zh-CN" altLang="zh-CN" sz="1800" dirty="0"/>
          </a:p>
        </p:txBody>
      </p:sp>
    </p:spTree>
    <p:extLst>
      <p:ext uri="{BB962C8B-B14F-4D97-AF65-F5344CB8AC3E}">
        <p14:creationId xmlns:p14="http://schemas.microsoft.com/office/powerpoint/2010/main" val="552665752"/>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b="1" dirty="0" smtClean="0"/>
              <a:t>改革思路</a:t>
            </a:r>
            <a:endParaRPr lang="zh-CN" altLang="en-US" b="1" dirty="0"/>
          </a:p>
        </p:txBody>
      </p:sp>
      <p:sp>
        <p:nvSpPr>
          <p:cNvPr id="4" name="内容占位符 2"/>
          <p:cNvSpPr>
            <a:spLocks noGrp="1"/>
          </p:cNvSpPr>
          <p:nvPr>
            <p:ph idx="1"/>
          </p:nvPr>
        </p:nvSpPr>
        <p:spPr>
          <a:xfrm>
            <a:off x="1097280" y="1737360"/>
            <a:ext cx="10058400" cy="4503642"/>
          </a:xfrm>
        </p:spPr>
        <p:txBody>
          <a:bodyPr>
            <a:normAutofit/>
          </a:bodyPr>
          <a:lstStyle/>
          <a:p>
            <a:pPr marL="985838" lvl="1" indent="-444500">
              <a:lnSpc>
                <a:spcPct val="150000"/>
              </a:lnSpc>
              <a:buFont typeface="Wingdings" panose="05000000000000000000" pitchFamily="2" charset="2"/>
              <a:buChar char="Ø"/>
            </a:pPr>
            <a:r>
              <a:rPr lang="zh-CN" altLang="zh-CN" sz="2400" dirty="0" smtClean="0"/>
              <a:t>借鉴</a:t>
            </a:r>
            <a:r>
              <a:rPr lang="zh-CN" altLang="zh-CN" sz="2400" dirty="0"/>
              <a:t>国外相同类型大学电子信息学科创新教育的内容和</a:t>
            </a:r>
            <a:r>
              <a:rPr lang="zh-CN" altLang="zh-CN" sz="2400" dirty="0" smtClean="0"/>
              <a:t>途径</a:t>
            </a:r>
            <a:endParaRPr lang="zh-CN" altLang="zh-CN" dirty="0"/>
          </a:p>
          <a:p>
            <a:pPr marL="985838" lvl="1" indent="-444500">
              <a:lnSpc>
                <a:spcPct val="150000"/>
              </a:lnSpc>
              <a:buFont typeface="Wingdings" panose="05000000000000000000" pitchFamily="2" charset="2"/>
              <a:buChar char="Ø"/>
            </a:pPr>
            <a:r>
              <a:rPr lang="zh-CN" altLang="en-US" sz="2400" dirty="0" smtClean="0"/>
              <a:t>研究基于</a:t>
            </a:r>
            <a:r>
              <a:rPr lang="zh-CN" altLang="zh-CN" sz="2400" dirty="0" smtClean="0"/>
              <a:t>创新</a:t>
            </a:r>
            <a:r>
              <a:rPr lang="zh-CN" altLang="zh-CN" sz="2400" dirty="0"/>
              <a:t>教育</a:t>
            </a:r>
            <a:r>
              <a:rPr lang="zh-CN" altLang="zh-CN" sz="2400" dirty="0" smtClean="0"/>
              <a:t>体系</a:t>
            </a:r>
            <a:r>
              <a:rPr lang="zh-CN" altLang="en-US" sz="2400" dirty="0" smtClean="0"/>
              <a:t>的</a:t>
            </a:r>
            <a:r>
              <a:rPr lang="zh-CN" altLang="zh-CN" sz="2400" dirty="0" smtClean="0"/>
              <a:t>电子</a:t>
            </a:r>
            <a:r>
              <a:rPr lang="zh-CN" altLang="zh-CN" sz="2400" dirty="0"/>
              <a:t>信息</a:t>
            </a:r>
            <a:r>
              <a:rPr lang="zh-CN" altLang="zh-CN" sz="2400" dirty="0" smtClean="0"/>
              <a:t>学科专业</a:t>
            </a:r>
            <a:r>
              <a:rPr lang="zh-CN" altLang="zh-CN" sz="2400" dirty="0"/>
              <a:t>创新</a:t>
            </a:r>
            <a:r>
              <a:rPr lang="zh-CN" altLang="zh-CN" sz="2400" dirty="0" smtClean="0"/>
              <a:t>教育模式</a:t>
            </a:r>
            <a:endParaRPr lang="zh-CN" altLang="zh-CN" dirty="0"/>
          </a:p>
          <a:p>
            <a:pPr marL="985838" lvl="1" indent="-444500">
              <a:lnSpc>
                <a:spcPct val="150000"/>
              </a:lnSpc>
              <a:buFont typeface="Wingdings" panose="05000000000000000000" pitchFamily="2" charset="2"/>
              <a:buChar char="Ø"/>
            </a:pPr>
            <a:r>
              <a:rPr lang="zh-CN" altLang="en-US" sz="2400" dirty="0" smtClean="0"/>
              <a:t>促进</a:t>
            </a:r>
            <a:r>
              <a:rPr lang="zh-CN" altLang="zh-CN" sz="2400" dirty="0" smtClean="0"/>
              <a:t>电子</a:t>
            </a:r>
            <a:r>
              <a:rPr lang="zh-CN" altLang="zh-CN" sz="2400" dirty="0"/>
              <a:t>信息科学与技术专业与</a:t>
            </a:r>
            <a:r>
              <a:rPr lang="zh-CN" altLang="zh-CN" sz="2400" dirty="0" smtClean="0"/>
              <a:t>相关</a:t>
            </a:r>
            <a:r>
              <a:rPr lang="zh-CN" altLang="en-US" sz="2400" dirty="0" smtClean="0"/>
              <a:t>学科</a:t>
            </a:r>
            <a:r>
              <a:rPr lang="zh-CN" altLang="zh-CN" sz="2400" dirty="0" smtClean="0"/>
              <a:t>的综合</a:t>
            </a:r>
            <a:r>
              <a:rPr lang="zh-CN" altLang="en-US" sz="2400" dirty="0" smtClean="0"/>
              <a:t>与</a:t>
            </a:r>
            <a:r>
              <a:rPr lang="zh-CN" altLang="zh-CN" sz="2400" dirty="0" smtClean="0"/>
              <a:t>交叉；</a:t>
            </a:r>
            <a:endParaRPr lang="zh-CN" altLang="zh-CN" dirty="0"/>
          </a:p>
          <a:p>
            <a:pPr marL="985838" lvl="1" indent="-444500">
              <a:lnSpc>
                <a:spcPct val="150000"/>
              </a:lnSpc>
              <a:buFont typeface="Wingdings" panose="05000000000000000000" pitchFamily="2" charset="2"/>
              <a:buChar char="Ø"/>
            </a:pPr>
            <a:r>
              <a:rPr lang="zh-CN" altLang="zh-CN" sz="2400" dirty="0"/>
              <a:t>以“卓越工程师计划”为契机，以课程体系和人才培养模式的优化为抓手，先行先试，逐步推广</a:t>
            </a:r>
            <a:r>
              <a:rPr lang="zh-CN" altLang="zh-CN" sz="2400" dirty="0" smtClean="0"/>
              <a:t>。</a:t>
            </a:r>
            <a:endParaRPr lang="en-US" altLang="zh-CN" dirty="0"/>
          </a:p>
          <a:p>
            <a:pPr marL="985838" lvl="2" indent="354013">
              <a:lnSpc>
                <a:spcPct val="150000"/>
              </a:lnSpc>
              <a:buFont typeface="Wingdings" panose="05000000000000000000" pitchFamily="2" charset="2"/>
              <a:buChar char="Ø"/>
            </a:pPr>
            <a:r>
              <a:rPr lang="zh-CN" altLang="zh-CN" sz="1800" dirty="0" smtClean="0"/>
              <a:t>课程</a:t>
            </a:r>
            <a:r>
              <a:rPr lang="zh-CN" altLang="zh-CN" sz="1800" dirty="0"/>
              <a:t>体系：宽口径、重基础、培养创新意识和实践能力的课程体系</a:t>
            </a:r>
            <a:r>
              <a:rPr lang="zh-CN" altLang="zh-CN" sz="1800" dirty="0" smtClean="0"/>
              <a:t>建设</a:t>
            </a:r>
            <a:endParaRPr lang="en-US" altLang="zh-CN" sz="900" dirty="0"/>
          </a:p>
          <a:p>
            <a:pPr marL="985838" lvl="2" indent="354013">
              <a:lnSpc>
                <a:spcPct val="150000"/>
              </a:lnSpc>
              <a:buFont typeface="Wingdings" panose="05000000000000000000" pitchFamily="2" charset="2"/>
              <a:buChar char="Ø"/>
            </a:pPr>
            <a:r>
              <a:rPr lang="zh-CN" altLang="zh-CN" sz="1800" dirty="0" smtClean="0"/>
              <a:t>人才</a:t>
            </a:r>
            <a:r>
              <a:rPr lang="zh-CN" altLang="zh-CN" sz="1800" dirty="0"/>
              <a:t>培养模式：注重个性化发展的小班化教学和导师指导模式</a:t>
            </a:r>
            <a:endParaRPr lang="zh-CN" altLang="zh-CN" dirty="0"/>
          </a:p>
          <a:p>
            <a:pPr marL="541338" indent="-541338">
              <a:lnSpc>
                <a:spcPct val="150000"/>
              </a:lnSpc>
              <a:buFont typeface="Wingdings" panose="05000000000000000000" pitchFamily="2" charset="2"/>
              <a:buChar char="l"/>
            </a:pPr>
            <a:endParaRPr lang="zh-CN" altLang="en-US" sz="4000" b="1" dirty="0"/>
          </a:p>
        </p:txBody>
      </p:sp>
    </p:spTree>
    <p:extLst>
      <p:ext uri="{BB962C8B-B14F-4D97-AF65-F5344CB8AC3E}">
        <p14:creationId xmlns:p14="http://schemas.microsoft.com/office/powerpoint/2010/main" val="632240362"/>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zh-CN" b="1" dirty="0"/>
              <a:t>培养理念</a:t>
            </a:r>
            <a:endParaRPr lang="zh-CN" altLang="en-US" dirty="0"/>
          </a:p>
        </p:txBody>
      </p:sp>
      <p:sp>
        <p:nvSpPr>
          <p:cNvPr id="3" name="内容占位符 2"/>
          <p:cNvSpPr>
            <a:spLocks noGrp="1"/>
          </p:cNvSpPr>
          <p:nvPr>
            <p:ph idx="1"/>
          </p:nvPr>
        </p:nvSpPr>
        <p:spPr/>
        <p:txBody>
          <a:bodyPr>
            <a:normAutofit/>
          </a:bodyPr>
          <a:lstStyle/>
          <a:p>
            <a:pPr marL="541338" lvl="0" indent="-363538">
              <a:buFont typeface="Wingdings" panose="05000000000000000000" pitchFamily="2" charset="2"/>
              <a:buChar char="l"/>
            </a:pPr>
            <a:r>
              <a:rPr lang="zh-CN" altLang="zh-CN" dirty="0"/>
              <a:t>课程体系建设强调夯实基础、锻炼能力、加强交叉和融合，力图实现电子、通信、计算机等学科的无缝结合</a:t>
            </a:r>
            <a:r>
              <a:rPr lang="zh-CN" altLang="zh-CN" dirty="0" smtClean="0"/>
              <a:t>，提倡</a:t>
            </a:r>
            <a:r>
              <a:rPr lang="zh-CN" altLang="zh-CN" dirty="0"/>
              <a:t>整个工程学学识的贯通和交融，重视现实系统工程</a:t>
            </a:r>
            <a:r>
              <a:rPr lang="zh-CN" altLang="zh-CN" dirty="0" smtClean="0"/>
              <a:t>中交叉学科能力</a:t>
            </a:r>
            <a:r>
              <a:rPr lang="zh-CN" altLang="en-US" dirty="0" smtClean="0"/>
              <a:t>的培养</a:t>
            </a:r>
            <a:endParaRPr lang="zh-CN" altLang="zh-CN" dirty="0"/>
          </a:p>
          <a:p>
            <a:pPr marL="541338" lvl="0" indent="-363538">
              <a:buFont typeface="Wingdings" panose="05000000000000000000" pitchFamily="2" charset="2"/>
              <a:buChar char="l"/>
            </a:pPr>
            <a:r>
              <a:rPr lang="zh-CN" altLang="zh-CN" dirty="0"/>
              <a:t>贯彻“以学生为本”的现代教学理念，通过教学方式的改变，增强学生自主学习的意识，培养学生的自主学习能力和创新</a:t>
            </a:r>
            <a:r>
              <a:rPr lang="zh-CN" altLang="zh-CN" dirty="0" smtClean="0"/>
              <a:t>能力</a:t>
            </a:r>
            <a:endParaRPr lang="zh-CN" altLang="zh-CN" dirty="0"/>
          </a:p>
          <a:p>
            <a:pPr marL="541338" lvl="0" indent="-363538">
              <a:buFont typeface="Wingdings" panose="05000000000000000000" pitchFamily="2" charset="2"/>
              <a:buChar char="l"/>
            </a:pPr>
            <a:r>
              <a:rPr lang="zh-CN" altLang="zh-CN" dirty="0"/>
              <a:t>根据专业特点、学生个性，进行个性化</a:t>
            </a:r>
            <a:r>
              <a:rPr lang="zh-CN" altLang="zh-CN" dirty="0" smtClean="0"/>
              <a:t>培养</a:t>
            </a:r>
            <a:r>
              <a:rPr lang="zh-CN" altLang="en-US" dirty="0" smtClean="0"/>
              <a:t>，</a:t>
            </a:r>
            <a:r>
              <a:rPr lang="zh-CN" altLang="zh-CN" dirty="0" smtClean="0"/>
              <a:t>双向选择</a:t>
            </a:r>
            <a:r>
              <a:rPr lang="zh-CN" altLang="zh-CN" dirty="0"/>
              <a:t>配备学业</a:t>
            </a:r>
            <a:r>
              <a:rPr lang="zh-CN" altLang="zh-CN" dirty="0" smtClean="0"/>
              <a:t>导师</a:t>
            </a:r>
            <a:r>
              <a:rPr lang="zh-CN" altLang="en-US" dirty="0" smtClean="0"/>
              <a:t>；</a:t>
            </a:r>
            <a:r>
              <a:rPr lang="zh-CN" altLang="zh-CN" dirty="0" smtClean="0"/>
              <a:t>通过</a:t>
            </a:r>
            <a:r>
              <a:rPr lang="zh-CN" altLang="zh-CN" dirty="0"/>
              <a:t>参与科创项目、电子竞赛、企业的生产实践和课题研究，强化毕业设计和科研实践环节，突出</a:t>
            </a:r>
            <a:r>
              <a:rPr lang="zh-CN" altLang="zh-CN" dirty="0" smtClean="0"/>
              <a:t>创新能力</a:t>
            </a:r>
            <a:r>
              <a:rPr lang="zh-CN" altLang="zh-CN" dirty="0"/>
              <a:t>的</a:t>
            </a:r>
            <a:r>
              <a:rPr lang="zh-CN" altLang="zh-CN" dirty="0" smtClean="0"/>
              <a:t>培养</a:t>
            </a:r>
            <a:endParaRPr lang="zh-CN" altLang="zh-CN" dirty="0"/>
          </a:p>
          <a:p>
            <a:pPr marL="541338" lvl="0" indent="-363538">
              <a:buFont typeface="Wingdings" panose="05000000000000000000" pitchFamily="2" charset="2"/>
              <a:buChar char="l"/>
            </a:pPr>
            <a:r>
              <a:rPr lang="zh-CN" altLang="zh-CN" dirty="0"/>
              <a:t>根据信息学院学科的特点，提出“实践教学社会化”的理念，将实践类课程与企业实习实践紧密</a:t>
            </a:r>
            <a:r>
              <a:rPr lang="zh-CN" altLang="zh-CN" dirty="0" smtClean="0"/>
              <a:t>结合</a:t>
            </a:r>
            <a:r>
              <a:rPr lang="zh-CN" altLang="en-US" dirty="0" smtClean="0"/>
              <a:t>，满足不同就业需求学生的实践能力培养</a:t>
            </a:r>
            <a:endParaRPr lang="zh-CN" altLang="zh-CN" dirty="0"/>
          </a:p>
          <a:p>
            <a:pPr marL="541338" lvl="0" indent="-363538">
              <a:buFont typeface="Wingdings" panose="05000000000000000000" pitchFamily="2" charset="2"/>
              <a:buChar char="l"/>
            </a:pPr>
            <a:r>
              <a:rPr lang="zh-CN" altLang="zh-CN" dirty="0"/>
              <a:t>以国际交流为契机，不断拓宽学生的国际</a:t>
            </a:r>
            <a:r>
              <a:rPr lang="zh-CN" altLang="zh-CN" dirty="0" smtClean="0"/>
              <a:t>视野</a:t>
            </a:r>
            <a:endParaRPr lang="zh-CN" altLang="zh-CN" dirty="0"/>
          </a:p>
        </p:txBody>
      </p:sp>
    </p:spTree>
    <p:extLst>
      <p:ext uri="{BB962C8B-B14F-4D97-AF65-F5344CB8AC3E}">
        <p14:creationId xmlns:p14="http://schemas.microsoft.com/office/powerpoint/2010/main" val="1253977105"/>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b="1" dirty="0" smtClean="0"/>
              <a:t>培养方案</a:t>
            </a:r>
            <a:endParaRPr lang="zh-CN" altLang="en-US" b="1" dirty="0"/>
          </a:p>
        </p:txBody>
      </p:sp>
      <p:sp>
        <p:nvSpPr>
          <p:cNvPr id="3" name="内容占位符 2"/>
          <p:cNvSpPr>
            <a:spLocks noGrp="1"/>
          </p:cNvSpPr>
          <p:nvPr>
            <p:ph idx="1"/>
          </p:nvPr>
        </p:nvSpPr>
        <p:spPr/>
        <p:txBody>
          <a:bodyPr>
            <a:normAutofit/>
          </a:bodyPr>
          <a:lstStyle/>
          <a:p>
            <a:pPr marL="444500" lvl="0" indent="-444500">
              <a:buFont typeface="Wingdings" panose="05000000000000000000" pitchFamily="2" charset="2"/>
              <a:buChar char="l"/>
            </a:pPr>
            <a:r>
              <a:rPr lang="zh-CN" altLang="zh-CN" dirty="0"/>
              <a:t>大类培养阶段（一年级）：</a:t>
            </a:r>
          </a:p>
          <a:p>
            <a:pPr marL="736600" lvl="1" indent="-292100">
              <a:buFont typeface="Wingdings" panose="05000000000000000000" pitchFamily="2" charset="2"/>
              <a:buChar char="l"/>
            </a:pPr>
            <a:r>
              <a:rPr lang="zh-CN" altLang="zh-CN" dirty="0"/>
              <a:t>技术大类所属各专业学生在数学及自然科学基础、学科基础、实践环节等方面的必修课程，这些课程和环节为学生提供在信息科学技术领域进行较为深入学习和研究所必须的基础理论和知识、科学方法、基本能力和技能培养。</a:t>
            </a:r>
          </a:p>
          <a:p>
            <a:pPr marL="444500" lvl="0" indent="-444500">
              <a:buFont typeface="Wingdings" panose="05000000000000000000" pitchFamily="2" charset="2"/>
              <a:buChar char="l"/>
            </a:pPr>
            <a:r>
              <a:rPr lang="zh-CN" altLang="zh-CN" dirty="0"/>
              <a:t>电子信息学科平台培养阶段（二年级、三年级上）：</a:t>
            </a:r>
          </a:p>
          <a:p>
            <a:pPr marL="736600" lvl="1" indent="-292100">
              <a:buFont typeface="Wingdings" panose="05000000000000000000" pitchFamily="2" charset="2"/>
              <a:buChar char="l"/>
            </a:pPr>
            <a:r>
              <a:rPr lang="zh-CN" altLang="zh-CN" dirty="0"/>
              <a:t>在大类培养基础上，进行电子信息学科相关基础课程的学习：一方面，通过电路与系统导论、信息学导论等课程的学习，帮助学生建立电子信息学科的总体架构；另一方面，通过学科核心课程的学习，掌握本学科的基本理论和方法，培养学科兴趣，逐步明确专业方向。</a:t>
            </a:r>
          </a:p>
          <a:p>
            <a:pPr marL="444500" lvl="0" indent="-444500">
              <a:buFont typeface="Wingdings" panose="05000000000000000000" pitchFamily="2" charset="2"/>
              <a:buChar char="l"/>
            </a:pPr>
            <a:r>
              <a:rPr lang="zh-CN" altLang="zh-CN" dirty="0"/>
              <a:t>专业培养阶段（三年级下、四年级）</a:t>
            </a:r>
          </a:p>
          <a:p>
            <a:pPr marL="736600" lvl="1" indent="-292100">
              <a:buFont typeface="Wingdings" panose="05000000000000000000" pitchFamily="2" charset="2"/>
              <a:buChar char="l"/>
            </a:pPr>
            <a:r>
              <a:rPr lang="zh-CN" altLang="zh-CN" dirty="0"/>
              <a:t>根据本人兴趣选修专业课程，在所选专业领域获得较深入的知识或者拓展其他专业领域的相关知识</a:t>
            </a:r>
            <a:r>
              <a:rPr lang="zh-CN" altLang="zh-CN" dirty="0" smtClean="0"/>
              <a:t>。</a:t>
            </a:r>
            <a:endParaRPr lang="zh-CN" altLang="zh-CN" dirty="0"/>
          </a:p>
        </p:txBody>
      </p:sp>
    </p:spTree>
    <p:extLst>
      <p:ext uri="{BB962C8B-B14F-4D97-AF65-F5344CB8AC3E}">
        <p14:creationId xmlns:p14="http://schemas.microsoft.com/office/powerpoint/2010/main" val="2195700367"/>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内容占位符 3"/>
          <p:cNvGraphicFramePr>
            <a:graphicFrameLocks noGrp="1"/>
          </p:cNvGraphicFramePr>
          <p:nvPr>
            <p:ph idx="1"/>
            <p:extLst>
              <p:ext uri="{D42A27DB-BD31-4B8C-83A1-F6EECF244321}">
                <p14:modId xmlns:p14="http://schemas.microsoft.com/office/powerpoint/2010/main" val="4032229619"/>
              </p:ext>
            </p:extLst>
          </p:nvPr>
        </p:nvGraphicFramePr>
        <p:xfrm>
          <a:off x="835377" y="2139984"/>
          <a:ext cx="4865516" cy="4137869"/>
        </p:xfrm>
        <a:graphic>
          <a:graphicData uri="http://schemas.openxmlformats.org/drawingml/2006/table">
            <a:tbl>
              <a:tblPr>
                <a:tableStyleId>{5C22544A-7EE6-4342-B048-85BDC9FD1C3A}</a:tableStyleId>
              </a:tblPr>
              <a:tblGrid>
                <a:gridCol w="2287246"/>
                <a:gridCol w="714762"/>
                <a:gridCol w="679025"/>
                <a:gridCol w="500334"/>
                <a:gridCol w="684149"/>
              </a:tblGrid>
              <a:tr h="380661">
                <a:tc>
                  <a:txBody>
                    <a:bodyPr/>
                    <a:lstStyle/>
                    <a:p>
                      <a:pPr algn="ctr">
                        <a:spcAft>
                          <a:spcPts val="0"/>
                        </a:spcAft>
                      </a:pPr>
                      <a:r>
                        <a:rPr lang="zh-CN" sz="1050" kern="0" dirty="0">
                          <a:effectLst/>
                        </a:rPr>
                        <a:t>课程名称</a:t>
                      </a:r>
                      <a:endParaRPr lang="zh-CN" sz="1100" kern="100" dirty="0">
                        <a:effectLst/>
                        <a:latin typeface="Calibri"/>
                        <a:ea typeface="宋体"/>
                        <a:cs typeface="Times New Roman"/>
                      </a:endParaRPr>
                    </a:p>
                  </a:txBody>
                  <a:tcPr marL="43689" marR="43689" marT="0" marB="0" anchor="ctr"/>
                </a:tc>
                <a:tc>
                  <a:txBody>
                    <a:bodyPr/>
                    <a:lstStyle/>
                    <a:p>
                      <a:pPr algn="ctr">
                        <a:spcAft>
                          <a:spcPts val="0"/>
                        </a:spcAft>
                      </a:pPr>
                      <a:r>
                        <a:rPr lang="zh-CN" sz="1050" kern="0" dirty="0">
                          <a:effectLst/>
                        </a:rPr>
                        <a:t>学分</a:t>
                      </a:r>
                      <a:endParaRPr lang="zh-CN" sz="1100" kern="100" dirty="0">
                        <a:effectLst/>
                        <a:latin typeface="Calibri"/>
                        <a:ea typeface="宋体"/>
                        <a:cs typeface="Times New Roman"/>
                      </a:endParaRPr>
                    </a:p>
                  </a:txBody>
                  <a:tcPr marL="43689" marR="43689" marT="0" marB="0" anchor="ctr"/>
                </a:tc>
                <a:tc>
                  <a:txBody>
                    <a:bodyPr/>
                    <a:lstStyle/>
                    <a:p>
                      <a:pPr algn="ctr">
                        <a:spcAft>
                          <a:spcPts val="0"/>
                        </a:spcAft>
                      </a:pPr>
                      <a:r>
                        <a:rPr lang="zh-CN" sz="1050" kern="0" dirty="0">
                          <a:effectLst/>
                        </a:rPr>
                        <a:t>周学时</a:t>
                      </a:r>
                      <a:endParaRPr lang="zh-CN" sz="1100" kern="100" dirty="0">
                        <a:effectLst/>
                        <a:latin typeface="Calibri"/>
                        <a:ea typeface="宋体"/>
                        <a:cs typeface="Times New Roman"/>
                      </a:endParaRPr>
                    </a:p>
                  </a:txBody>
                  <a:tcPr marL="43689" marR="43689" marT="0" marB="0" anchor="ctr"/>
                </a:tc>
                <a:tc>
                  <a:txBody>
                    <a:bodyPr/>
                    <a:lstStyle/>
                    <a:p>
                      <a:pPr algn="ctr">
                        <a:spcAft>
                          <a:spcPts val="0"/>
                        </a:spcAft>
                      </a:pPr>
                      <a:r>
                        <a:rPr lang="zh-CN" sz="1050" kern="0" dirty="0">
                          <a:effectLst/>
                        </a:rPr>
                        <a:t>开课</a:t>
                      </a:r>
                      <a:endParaRPr lang="zh-CN" sz="1100" kern="100" dirty="0">
                        <a:effectLst/>
                      </a:endParaRPr>
                    </a:p>
                    <a:p>
                      <a:pPr algn="ctr">
                        <a:spcAft>
                          <a:spcPts val="0"/>
                        </a:spcAft>
                      </a:pPr>
                      <a:r>
                        <a:rPr lang="zh-CN" sz="1050" kern="0" dirty="0">
                          <a:effectLst/>
                        </a:rPr>
                        <a:t>学期</a:t>
                      </a:r>
                      <a:endParaRPr lang="zh-CN" sz="1100" kern="100" dirty="0">
                        <a:effectLst/>
                        <a:latin typeface="Calibri"/>
                        <a:ea typeface="宋体"/>
                        <a:cs typeface="Times New Roman"/>
                      </a:endParaRPr>
                    </a:p>
                  </a:txBody>
                  <a:tcPr marL="43689" marR="43689" marT="0" marB="0" anchor="ctr"/>
                </a:tc>
                <a:tc>
                  <a:txBody>
                    <a:bodyPr/>
                    <a:lstStyle/>
                    <a:p>
                      <a:pPr algn="ctr">
                        <a:spcAft>
                          <a:spcPts val="0"/>
                        </a:spcAft>
                      </a:pPr>
                      <a:r>
                        <a:rPr lang="zh-CN" sz="1050" kern="0" dirty="0">
                          <a:effectLst/>
                        </a:rPr>
                        <a:t>备注</a:t>
                      </a:r>
                      <a:endParaRPr lang="zh-CN" sz="1100" kern="100" dirty="0">
                        <a:effectLst/>
                        <a:latin typeface="Calibri"/>
                        <a:ea typeface="宋体"/>
                        <a:cs typeface="Times New Roman"/>
                      </a:endParaRPr>
                    </a:p>
                  </a:txBody>
                  <a:tcPr marL="43689" marR="43689" marT="0" marB="0" anchor="ctr"/>
                </a:tc>
              </a:tr>
              <a:tr h="268564">
                <a:tc>
                  <a:txBody>
                    <a:bodyPr/>
                    <a:lstStyle/>
                    <a:p>
                      <a:pPr algn="l">
                        <a:spcAft>
                          <a:spcPts val="0"/>
                        </a:spcAft>
                      </a:pPr>
                      <a:r>
                        <a:rPr lang="zh-CN" sz="1050" kern="0">
                          <a:effectLst/>
                        </a:rPr>
                        <a:t>概率、数理统计与随机过程</a:t>
                      </a:r>
                      <a:endParaRPr lang="zh-CN" sz="1100" kern="100">
                        <a:effectLst/>
                        <a:latin typeface="Calibri"/>
                        <a:ea typeface="宋体"/>
                        <a:cs typeface="Times New Roman"/>
                      </a:endParaRPr>
                    </a:p>
                  </a:txBody>
                  <a:tcPr marL="43689" marR="43689" marT="0" marB="0" anchor="ctr"/>
                </a:tc>
                <a:tc>
                  <a:txBody>
                    <a:bodyPr/>
                    <a:lstStyle/>
                    <a:p>
                      <a:pPr algn="ctr">
                        <a:spcAft>
                          <a:spcPts val="0"/>
                        </a:spcAft>
                      </a:pPr>
                      <a:r>
                        <a:rPr lang="en-US" sz="1050" kern="0">
                          <a:effectLst/>
                        </a:rPr>
                        <a:t>4</a:t>
                      </a:r>
                      <a:endParaRPr lang="zh-CN" sz="1100" kern="100">
                        <a:effectLst/>
                        <a:latin typeface="Calibri"/>
                        <a:ea typeface="宋体"/>
                        <a:cs typeface="Times New Roman"/>
                      </a:endParaRPr>
                    </a:p>
                  </a:txBody>
                  <a:tcPr marL="43689" marR="43689" marT="0" marB="0" anchor="ctr"/>
                </a:tc>
                <a:tc>
                  <a:txBody>
                    <a:bodyPr/>
                    <a:lstStyle/>
                    <a:p>
                      <a:pPr algn="ctr">
                        <a:spcAft>
                          <a:spcPts val="0"/>
                        </a:spcAft>
                      </a:pPr>
                      <a:r>
                        <a:rPr lang="en-US" sz="1050" kern="0" dirty="0">
                          <a:effectLst/>
                        </a:rPr>
                        <a:t>4</a:t>
                      </a:r>
                      <a:endParaRPr lang="zh-CN" sz="1100" kern="100" dirty="0">
                        <a:effectLst/>
                        <a:latin typeface="Calibri"/>
                        <a:ea typeface="宋体"/>
                        <a:cs typeface="Times New Roman"/>
                      </a:endParaRPr>
                    </a:p>
                  </a:txBody>
                  <a:tcPr marL="43689" marR="43689" marT="0" marB="0" anchor="ctr"/>
                </a:tc>
                <a:tc>
                  <a:txBody>
                    <a:bodyPr/>
                    <a:lstStyle/>
                    <a:p>
                      <a:pPr algn="ctr">
                        <a:spcAft>
                          <a:spcPts val="0"/>
                        </a:spcAft>
                      </a:pPr>
                      <a:r>
                        <a:rPr lang="en-US" sz="1050" kern="0">
                          <a:effectLst/>
                        </a:rPr>
                        <a:t>3</a:t>
                      </a:r>
                      <a:endParaRPr lang="zh-CN" sz="1100" kern="100">
                        <a:effectLst/>
                        <a:latin typeface="Calibri"/>
                        <a:ea typeface="宋体"/>
                        <a:cs typeface="Times New Roman"/>
                      </a:endParaRPr>
                    </a:p>
                  </a:txBody>
                  <a:tcPr marL="43689" marR="43689" marT="0" marB="0" anchor="ctr"/>
                </a:tc>
                <a:tc>
                  <a:txBody>
                    <a:bodyPr/>
                    <a:lstStyle/>
                    <a:p>
                      <a:pPr algn="ctr">
                        <a:spcAft>
                          <a:spcPts val="0"/>
                        </a:spcAft>
                      </a:pPr>
                      <a:r>
                        <a:rPr lang="en-US" sz="1050" kern="0">
                          <a:effectLst/>
                        </a:rPr>
                        <a:t> </a:t>
                      </a:r>
                      <a:endParaRPr lang="zh-CN" sz="1100" kern="100">
                        <a:effectLst/>
                        <a:latin typeface="Calibri"/>
                        <a:ea typeface="宋体"/>
                        <a:cs typeface="Times New Roman"/>
                      </a:endParaRPr>
                    </a:p>
                  </a:txBody>
                  <a:tcPr marL="43689" marR="43689" marT="0" marB="0" anchor="ctr"/>
                </a:tc>
              </a:tr>
              <a:tr h="253774">
                <a:tc>
                  <a:txBody>
                    <a:bodyPr/>
                    <a:lstStyle/>
                    <a:p>
                      <a:pPr algn="l">
                        <a:spcAft>
                          <a:spcPts val="0"/>
                        </a:spcAft>
                      </a:pPr>
                      <a:r>
                        <a:rPr lang="zh-CN" sz="1050" kern="0">
                          <a:effectLst/>
                        </a:rPr>
                        <a:t>工程数学</a:t>
                      </a:r>
                      <a:endParaRPr lang="zh-CN" sz="1100" kern="100">
                        <a:effectLst/>
                        <a:latin typeface="Calibri"/>
                        <a:ea typeface="宋体"/>
                        <a:cs typeface="Times New Roman"/>
                      </a:endParaRPr>
                    </a:p>
                  </a:txBody>
                  <a:tcPr marL="43689" marR="43689" marT="0" marB="0" anchor="ctr"/>
                </a:tc>
                <a:tc>
                  <a:txBody>
                    <a:bodyPr/>
                    <a:lstStyle/>
                    <a:p>
                      <a:pPr algn="ctr">
                        <a:spcAft>
                          <a:spcPts val="0"/>
                        </a:spcAft>
                      </a:pPr>
                      <a:r>
                        <a:rPr lang="en-US" sz="1050" kern="0">
                          <a:effectLst/>
                        </a:rPr>
                        <a:t>4</a:t>
                      </a:r>
                      <a:endParaRPr lang="zh-CN" sz="1100" kern="100">
                        <a:effectLst/>
                        <a:latin typeface="Calibri"/>
                        <a:ea typeface="宋体"/>
                        <a:cs typeface="Times New Roman"/>
                      </a:endParaRPr>
                    </a:p>
                  </a:txBody>
                  <a:tcPr marL="43689" marR="43689" marT="0" marB="0" anchor="ctr"/>
                </a:tc>
                <a:tc>
                  <a:txBody>
                    <a:bodyPr/>
                    <a:lstStyle/>
                    <a:p>
                      <a:pPr algn="ctr">
                        <a:spcAft>
                          <a:spcPts val="0"/>
                        </a:spcAft>
                      </a:pPr>
                      <a:r>
                        <a:rPr lang="en-US" sz="1050" kern="0">
                          <a:effectLst/>
                        </a:rPr>
                        <a:t>4</a:t>
                      </a:r>
                      <a:endParaRPr lang="zh-CN" sz="1100" kern="100">
                        <a:effectLst/>
                        <a:latin typeface="Calibri"/>
                        <a:ea typeface="宋体"/>
                        <a:cs typeface="Times New Roman"/>
                      </a:endParaRPr>
                    </a:p>
                  </a:txBody>
                  <a:tcPr marL="43689" marR="43689" marT="0" marB="0" anchor="ctr"/>
                </a:tc>
                <a:tc>
                  <a:txBody>
                    <a:bodyPr/>
                    <a:lstStyle/>
                    <a:p>
                      <a:pPr algn="ctr">
                        <a:spcAft>
                          <a:spcPts val="0"/>
                        </a:spcAft>
                      </a:pPr>
                      <a:r>
                        <a:rPr lang="en-US" sz="1050" kern="0">
                          <a:effectLst/>
                        </a:rPr>
                        <a:t>3</a:t>
                      </a:r>
                      <a:endParaRPr lang="zh-CN" sz="1100" kern="100">
                        <a:effectLst/>
                        <a:latin typeface="Calibri"/>
                        <a:ea typeface="宋体"/>
                        <a:cs typeface="Times New Roman"/>
                      </a:endParaRPr>
                    </a:p>
                  </a:txBody>
                  <a:tcPr marL="43689" marR="43689" marT="0" marB="0" anchor="ctr"/>
                </a:tc>
                <a:tc>
                  <a:txBody>
                    <a:bodyPr/>
                    <a:lstStyle/>
                    <a:p>
                      <a:pPr algn="ctr">
                        <a:spcAft>
                          <a:spcPts val="0"/>
                        </a:spcAft>
                      </a:pPr>
                      <a:r>
                        <a:rPr lang="en-US" sz="1050" kern="0">
                          <a:effectLst/>
                        </a:rPr>
                        <a:t> </a:t>
                      </a:r>
                      <a:endParaRPr lang="zh-CN" sz="1100" kern="100">
                        <a:effectLst/>
                        <a:latin typeface="Calibri"/>
                        <a:ea typeface="宋体"/>
                        <a:cs typeface="Times New Roman"/>
                      </a:endParaRPr>
                    </a:p>
                  </a:txBody>
                  <a:tcPr marL="43689" marR="43689" marT="0" marB="0" anchor="ctr"/>
                </a:tc>
              </a:tr>
              <a:tr h="253774">
                <a:tc>
                  <a:txBody>
                    <a:bodyPr/>
                    <a:lstStyle/>
                    <a:p>
                      <a:pPr algn="l">
                        <a:spcAft>
                          <a:spcPts val="0"/>
                        </a:spcAft>
                      </a:pPr>
                      <a:r>
                        <a:rPr lang="zh-CN" sz="1050" kern="0">
                          <a:effectLst/>
                        </a:rPr>
                        <a:t>模拟电子线路</a:t>
                      </a:r>
                      <a:endParaRPr lang="zh-CN" sz="1100" kern="100">
                        <a:effectLst/>
                        <a:latin typeface="Calibri"/>
                        <a:ea typeface="宋体"/>
                        <a:cs typeface="Times New Roman"/>
                      </a:endParaRPr>
                    </a:p>
                  </a:txBody>
                  <a:tcPr marL="43689" marR="43689" marT="0" marB="0" anchor="ctr"/>
                </a:tc>
                <a:tc>
                  <a:txBody>
                    <a:bodyPr/>
                    <a:lstStyle/>
                    <a:p>
                      <a:pPr algn="ctr">
                        <a:spcAft>
                          <a:spcPts val="0"/>
                        </a:spcAft>
                      </a:pPr>
                      <a:r>
                        <a:rPr lang="en-US" sz="1050" kern="0">
                          <a:effectLst/>
                        </a:rPr>
                        <a:t>5</a:t>
                      </a:r>
                      <a:endParaRPr lang="zh-CN" sz="1100" kern="100">
                        <a:effectLst/>
                        <a:latin typeface="Calibri"/>
                        <a:ea typeface="宋体"/>
                        <a:cs typeface="Times New Roman"/>
                      </a:endParaRPr>
                    </a:p>
                  </a:txBody>
                  <a:tcPr marL="43689" marR="43689" marT="0" marB="0" anchor="ctr"/>
                </a:tc>
                <a:tc>
                  <a:txBody>
                    <a:bodyPr/>
                    <a:lstStyle/>
                    <a:p>
                      <a:pPr algn="ctr">
                        <a:spcAft>
                          <a:spcPts val="0"/>
                        </a:spcAft>
                      </a:pPr>
                      <a:r>
                        <a:rPr lang="en-US" sz="1050" kern="0">
                          <a:effectLst/>
                        </a:rPr>
                        <a:t>3+2</a:t>
                      </a:r>
                      <a:endParaRPr lang="zh-CN" sz="1100" kern="100">
                        <a:effectLst/>
                        <a:latin typeface="Calibri"/>
                        <a:ea typeface="宋体"/>
                        <a:cs typeface="Times New Roman"/>
                      </a:endParaRPr>
                    </a:p>
                  </a:txBody>
                  <a:tcPr marL="43689" marR="43689" marT="0" marB="0" anchor="ctr"/>
                </a:tc>
                <a:tc>
                  <a:txBody>
                    <a:bodyPr/>
                    <a:lstStyle/>
                    <a:p>
                      <a:pPr algn="ctr">
                        <a:spcAft>
                          <a:spcPts val="0"/>
                        </a:spcAft>
                      </a:pPr>
                      <a:r>
                        <a:rPr lang="en-US" sz="1050" kern="0">
                          <a:effectLst/>
                        </a:rPr>
                        <a:t>3</a:t>
                      </a:r>
                      <a:endParaRPr lang="zh-CN" sz="1100" kern="100">
                        <a:effectLst/>
                        <a:latin typeface="Calibri"/>
                        <a:ea typeface="宋体"/>
                        <a:cs typeface="Times New Roman"/>
                      </a:endParaRPr>
                    </a:p>
                  </a:txBody>
                  <a:tcPr marL="43689" marR="43689" marT="0" marB="0" anchor="ctr"/>
                </a:tc>
                <a:tc>
                  <a:txBody>
                    <a:bodyPr/>
                    <a:lstStyle/>
                    <a:p>
                      <a:pPr algn="ctr">
                        <a:spcAft>
                          <a:spcPts val="0"/>
                        </a:spcAft>
                      </a:pPr>
                      <a:r>
                        <a:rPr lang="en-US" sz="1050" kern="0">
                          <a:effectLst/>
                        </a:rPr>
                        <a:t> </a:t>
                      </a:r>
                      <a:endParaRPr lang="zh-CN" sz="1100" kern="100">
                        <a:effectLst/>
                        <a:latin typeface="Calibri"/>
                        <a:ea typeface="宋体"/>
                        <a:cs typeface="Times New Roman"/>
                      </a:endParaRPr>
                    </a:p>
                  </a:txBody>
                  <a:tcPr marL="43689" marR="43689" marT="0" marB="0" anchor="ctr"/>
                </a:tc>
              </a:tr>
              <a:tr h="253774">
                <a:tc>
                  <a:txBody>
                    <a:bodyPr/>
                    <a:lstStyle/>
                    <a:p>
                      <a:pPr algn="l">
                        <a:spcAft>
                          <a:spcPts val="0"/>
                        </a:spcAft>
                      </a:pPr>
                      <a:r>
                        <a:rPr lang="zh-CN" sz="1050" kern="0">
                          <a:effectLst/>
                        </a:rPr>
                        <a:t>信息论</a:t>
                      </a:r>
                      <a:endParaRPr lang="zh-CN" sz="1100" kern="100">
                        <a:effectLst/>
                        <a:latin typeface="Calibri"/>
                        <a:ea typeface="宋体"/>
                        <a:cs typeface="Times New Roman"/>
                      </a:endParaRPr>
                    </a:p>
                  </a:txBody>
                  <a:tcPr marL="43689" marR="43689" marT="0" marB="0" anchor="ctr"/>
                </a:tc>
                <a:tc>
                  <a:txBody>
                    <a:bodyPr/>
                    <a:lstStyle/>
                    <a:p>
                      <a:pPr algn="ctr">
                        <a:spcAft>
                          <a:spcPts val="0"/>
                        </a:spcAft>
                      </a:pPr>
                      <a:r>
                        <a:rPr lang="en-US" sz="1050" kern="0">
                          <a:effectLst/>
                        </a:rPr>
                        <a:t>4</a:t>
                      </a:r>
                      <a:endParaRPr lang="zh-CN" sz="1100" kern="100">
                        <a:effectLst/>
                        <a:latin typeface="Calibri"/>
                        <a:ea typeface="宋体"/>
                        <a:cs typeface="Times New Roman"/>
                      </a:endParaRPr>
                    </a:p>
                  </a:txBody>
                  <a:tcPr marL="43689" marR="43689" marT="0" marB="0" anchor="ctr"/>
                </a:tc>
                <a:tc>
                  <a:txBody>
                    <a:bodyPr/>
                    <a:lstStyle/>
                    <a:p>
                      <a:pPr algn="ctr">
                        <a:spcAft>
                          <a:spcPts val="0"/>
                        </a:spcAft>
                      </a:pPr>
                      <a:r>
                        <a:rPr lang="en-US" sz="1050" kern="0">
                          <a:effectLst/>
                        </a:rPr>
                        <a:t>3+1</a:t>
                      </a:r>
                      <a:endParaRPr lang="zh-CN" sz="1100" kern="100">
                        <a:effectLst/>
                        <a:latin typeface="Calibri"/>
                        <a:ea typeface="宋体"/>
                        <a:cs typeface="Times New Roman"/>
                      </a:endParaRPr>
                    </a:p>
                  </a:txBody>
                  <a:tcPr marL="43689" marR="43689" marT="0" marB="0" anchor="ctr"/>
                </a:tc>
                <a:tc>
                  <a:txBody>
                    <a:bodyPr/>
                    <a:lstStyle/>
                    <a:p>
                      <a:pPr algn="ctr">
                        <a:spcAft>
                          <a:spcPts val="0"/>
                        </a:spcAft>
                      </a:pPr>
                      <a:r>
                        <a:rPr lang="en-US" sz="1050" kern="0">
                          <a:effectLst/>
                        </a:rPr>
                        <a:t>4</a:t>
                      </a:r>
                      <a:endParaRPr lang="zh-CN" sz="1100" kern="100">
                        <a:effectLst/>
                        <a:latin typeface="Calibri"/>
                        <a:ea typeface="宋体"/>
                        <a:cs typeface="Times New Roman"/>
                      </a:endParaRPr>
                    </a:p>
                  </a:txBody>
                  <a:tcPr marL="43689" marR="43689" marT="0" marB="0" anchor="ctr"/>
                </a:tc>
                <a:tc>
                  <a:txBody>
                    <a:bodyPr/>
                    <a:lstStyle/>
                    <a:p>
                      <a:pPr algn="r">
                        <a:spcAft>
                          <a:spcPts val="0"/>
                        </a:spcAft>
                      </a:pPr>
                      <a:r>
                        <a:rPr lang="en-US" sz="1050" kern="0">
                          <a:effectLst/>
                        </a:rPr>
                        <a:t> </a:t>
                      </a:r>
                      <a:endParaRPr lang="zh-CN" sz="1100" kern="100">
                        <a:effectLst/>
                        <a:latin typeface="Calibri"/>
                        <a:ea typeface="宋体"/>
                        <a:cs typeface="Times New Roman"/>
                      </a:endParaRPr>
                    </a:p>
                  </a:txBody>
                  <a:tcPr marL="43689" marR="43689" marT="0" marB="0" anchor="ctr"/>
                </a:tc>
              </a:tr>
              <a:tr h="253774">
                <a:tc>
                  <a:txBody>
                    <a:bodyPr/>
                    <a:lstStyle/>
                    <a:p>
                      <a:pPr algn="l">
                        <a:spcAft>
                          <a:spcPts val="0"/>
                        </a:spcAft>
                      </a:pPr>
                      <a:r>
                        <a:rPr lang="zh-CN" sz="1050" kern="0">
                          <a:effectLst/>
                        </a:rPr>
                        <a:t>数据结构与算法设计</a:t>
                      </a:r>
                      <a:endParaRPr lang="zh-CN" sz="1100" kern="100">
                        <a:effectLst/>
                        <a:latin typeface="Calibri"/>
                        <a:ea typeface="宋体"/>
                        <a:cs typeface="Times New Roman"/>
                      </a:endParaRPr>
                    </a:p>
                  </a:txBody>
                  <a:tcPr marL="43689" marR="43689" marT="0" marB="0" anchor="ctr"/>
                </a:tc>
                <a:tc>
                  <a:txBody>
                    <a:bodyPr/>
                    <a:lstStyle/>
                    <a:p>
                      <a:pPr algn="ctr">
                        <a:spcAft>
                          <a:spcPts val="0"/>
                        </a:spcAft>
                      </a:pPr>
                      <a:r>
                        <a:rPr lang="en-US" sz="1050" kern="0">
                          <a:effectLst/>
                        </a:rPr>
                        <a:t>4</a:t>
                      </a:r>
                      <a:endParaRPr lang="zh-CN" sz="1100" kern="100">
                        <a:effectLst/>
                        <a:latin typeface="Calibri"/>
                        <a:ea typeface="宋体"/>
                        <a:cs typeface="Times New Roman"/>
                      </a:endParaRPr>
                    </a:p>
                  </a:txBody>
                  <a:tcPr marL="43689" marR="43689" marT="0" marB="0" anchor="ctr"/>
                </a:tc>
                <a:tc>
                  <a:txBody>
                    <a:bodyPr/>
                    <a:lstStyle/>
                    <a:p>
                      <a:pPr algn="ctr">
                        <a:spcAft>
                          <a:spcPts val="0"/>
                        </a:spcAft>
                      </a:pPr>
                      <a:r>
                        <a:rPr lang="en-US" sz="1050" kern="0">
                          <a:effectLst/>
                        </a:rPr>
                        <a:t>3+1</a:t>
                      </a:r>
                      <a:endParaRPr lang="zh-CN" sz="1100" kern="100">
                        <a:effectLst/>
                        <a:latin typeface="Calibri"/>
                        <a:ea typeface="宋体"/>
                        <a:cs typeface="Times New Roman"/>
                      </a:endParaRPr>
                    </a:p>
                  </a:txBody>
                  <a:tcPr marL="43689" marR="43689" marT="0" marB="0" anchor="ctr"/>
                </a:tc>
                <a:tc>
                  <a:txBody>
                    <a:bodyPr/>
                    <a:lstStyle/>
                    <a:p>
                      <a:pPr algn="ctr">
                        <a:spcAft>
                          <a:spcPts val="0"/>
                        </a:spcAft>
                      </a:pPr>
                      <a:r>
                        <a:rPr lang="en-US" sz="1050" kern="0">
                          <a:effectLst/>
                        </a:rPr>
                        <a:t>4</a:t>
                      </a:r>
                      <a:endParaRPr lang="zh-CN" sz="1100" kern="100">
                        <a:effectLst/>
                        <a:latin typeface="Calibri"/>
                        <a:ea typeface="宋体"/>
                        <a:cs typeface="Times New Roman"/>
                      </a:endParaRPr>
                    </a:p>
                  </a:txBody>
                  <a:tcPr marL="43689" marR="43689" marT="0" marB="0" anchor="ctr"/>
                </a:tc>
                <a:tc>
                  <a:txBody>
                    <a:bodyPr/>
                    <a:lstStyle/>
                    <a:p>
                      <a:pPr algn="r">
                        <a:spcAft>
                          <a:spcPts val="0"/>
                        </a:spcAft>
                      </a:pPr>
                      <a:r>
                        <a:rPr lang="en-US" sz="1050" kern="0">
                          <a:effectLst/>
                        </a:rPr>
                        <a:t> </a:t>
                      </a:r>
                      <a:endParaRPr lang="zh-CN" sz="1100" kern="100">
                        <a:effectLst/>
                        <a:latin typeface="Calibri"/>
                        <a:ea typeface="宋体"/>
                        <a:cs typeface="Times New Roman"/>
                      </a:endParaRPr>
                    </a:p>
                  </a:txBody>
                  <a:tcPr marL="43689" marR="43689" marT="0" marB="0" anchor="ctr"/>
                </a:tc>
              </a:tr>
              <a:tr h="253774">
                <a:tc>
                  <a:txBody>
                    <a:bodyPr/>
                    <a:lstStyle/>
                    <a:p>
                      <a:pPr algn="l">
                        <a:spcAft>
                          <a:spcPts val="0"/>
                        </a:spcAft>
                      </a:pPr>
                      <a:r>
                        <a:rPr lang="zh-CN" sz="1050" kern="0" dirty="0">
                          <a:effectLst/>
                        </a:rPr>
                        <a:t>信号与系统</a:t>
                      </a:r>
                      <a:endParaRPr lang="zh-CN" sz="1100" kern="100" dirty="0">
                        <a:effectLst/>
                        <a:latin typeface="Calibri"/>
                        <a:ea typeface="宋体"/>
                        <a:cs typeface="Times New Roman"/>
                      </a:endParaRPr>
                    </a:p>
                  </a:txBody>
                  <a:tcPr marL="43689" marR="43689" marT="0" marB="0" anchor="ctr"/>
                </a:tc>
                <a:tc>
                  <a:txBody>
                    <a:bodyPr/>
                    <a:lstStyle/>
                    <a:p>
                      <a:pPr algn="ctr">
                        <a:spcAft>
                          <a:spcPts val="0"/>
                        </a:spcAft>
                      </a:pPr>
                      <a:r>
                        <a:rPr lang="en-US" sz="1050" kern="0">
                          <a:effectLst/>
                        </a:rPr>
                        <a:t>4</a:t>
                      </a:r>
                      <a:endParaRPr lang="zh-CN" sz="1100" kern="100">
                        <a:effectLst/>
                        <a:latin typeface="Calibri"/>
                        <a:ea typeface="宋体"/>
                        <a:cs typeface="Times New Roman"/>
                      </a:endParaRPr>
                    </a:p>
                  </a:txBody>
                  <a:tcPr marL="43689" marR="43689" marT="0" marB="0" anchor="ctr"/>
                </a:tc>
                <a:tc>
                  <a:txBody>
                    <a:bodyPr/>
                    <a:lstStyle/>
                    <a:p>
                      <a:pPr algn="ctr">
                        <a:spcAft>
                          <a:spcPts val="0"/>
                        </a:spcAft>
                      </a:pPr>
                      <a:r>
                        <a:rPr lang="en-US" sz="1050" kern="0">
                          <a:effectLst/>
                        </a:rPr>
                        <a:t>3+1</a:t>
                      </a:r>
                      <a:endParaRPr lang="zh-CN" sz="1100" kern="100">
                        <a:effectLst/>
                        <a:latin typeface="Calibri"/>
                        <a:ea typeface="宋体"/>
                        <a:cs typeface="Times New Roman"/>
                      </a:endParaRPr>
                    </a:p>
                  </a:txBody>
                  <a:tcPr marL="43689" marR="43689" marT="0" marB="0" anchor="ctr"/>
                </a:tc>
                <a:tc>
                  <a:txBody>
                    <a:bodyPr/>
                    <a:lstStyle/>
                    <a:p>
                      <a:pPr algn="ctr">
                        <a:spcAft>
                          <a:spcPts val="0"/>
                        </a:spcAft>
                      </a:pPr>
                      <a:r>
                        <a:rPr lang="en-US" sz="1050" kern="0">
                          <a:effectLst/>
                        </a:rPr>
                        <a:t>4</a:t>
                      </a:r>
                      <a:endParaRPr lang="zh-CN" sz="1100" kern="100">
                        <a:effectLst/>
                        <a:latin typeface="Calibri"/>
                        <a:ea typeface="宋体"/>
                        <a:cs typeface="Times New Roman"/>
                      </a:endParaRPr>
                    </a:p>
                  </a:txBody>
                  <a:tcPr marL="43689" marR="43689" marT="0" marB="0" anchor="ctr"/>
                </a:tc>
                <a:tc>
                  <a:txBody>
                    <a:bodyPr/>
                    <a:lstStyle/>
                    <a:p>
                      <a:pPr algn="r">
                        <a:spcAft>
                          <a:spcPts val="0"/>
                        </a:spcAft>
                      </a:pPr>
                      <a:r>
                        <a:rPr lang="en-US" sz="1050" kern="0">
                          <a:effectLst/>
                        </a:rPr>
                        <a:t> </a:t>
                      </a:r>
                      <a:endParaRPr lang="zh-CN" sz="1100" kern="100">
                        <a:effectLst/>
                        <a:latin typeface="Calibri"/>
                        <a:ea typeface="宋体"/>
                        <a:cs typeface="Times New Roman"/>
                      </a:endParaRPr>
                    </a:p>
                  </a:txBody>
                  <a:tcPr marL="43689" marR="43689" marT="0" marB="0" anchor="ctr"/>
                </a:tc>
              </a:tr>
              <a:tr h="697130">
                <a:tc>
                  <a:txBody>
                    <a:bodyPr/>
                    <a:lstStyle/>
                    <a:p>
                      <a:pPr algn="l">
                        <a:spcAft>
                          <a:spcPts val="0"/>
                        </a:spcAft>
                      </a:pPr>
                      <a:r>
                        <a:rPr lang="zh-CN" sz="1050" kern="0">
                          <a:effectLst/>
                        </a:rPr>
                        <a:t>工程图学及金工实习</a:t>
                      </a:r>
                      <a:endParaRPr lang="zh-CN" sz="1100" kern="100">
                        <a:effectLst/>
                        <a:latin typeface="Calibri"/>
                        <a:ea typeface="宋体"/>
                        <a:cs typeface="Times New Roman"/>
                      </a:endParaRPr>
                    </a:p>
                  </a:txBody>
                  <a:tcPr marL="43689" marR="43689" marT="0" marB="0" anchor="ctr"/>
                </a:tc>
                <a:tc>
                  <a:txBody>
                    <a:bodyPr/>
                    <a:lstStyle/>
                    <a:p>
                      <a:pPr algn="ctr">
                        <a:spcAft>
                          <a:spcPts val="0"/>
                        </a:spcAft>
                      </a:pPr>
                      <a:r>
                        <a:rPr lang="en-US" sz="1050" kern="0">
                          <a:effectLst/>
                        </a:rPr>
                        <a:t>2</a:t>
                      </a:r>
                      <a:endParaRPr lang="zh-CN" sz="1100" kern="100">
                        <a:effectLst/>
                        <a:latin typeface="Calibri"/>
                        <a:ea typeface="宋体"/>
                        <a:cs typeface="Times New Roman"/>
                      </a:endParaRPr>
                    </a:p>
                  </a:txBody>
                  <a:tcPr marL="43689" marR="43689" marT="0" marB="0" anchor="ctr"/>
                </a:tc>
                <a:tc>
                  <a:txBody>
                    <a:bodyPr/>
                    <a:lstStyle/>
                    <a:p>
                      <a:pPr algn="ctr">
                        <a:spcAft>
                          <a:spcPts val="0"/>
                        </a:spcAft>
                      </a:pPr>
                      <a:r>
                        <a:rPr lang="en-US" sz="1050" kern="0">
                          <a:effectLst/>
                        </a:rPr>
                        <a:t>2+1</a:t>
                      </a:r>
                      <a:endParaRPr lang="zh-CN" sz="1100" kern="100">
                        <a:effectLst/>
                        <a:latin typeface="Calibri"/>
                        <a:ea typeface="宋体"/>
                        <a:cs typeface="Times New Roman"/>
                      </a:endParaRPr>
                    </a:p>
                  </a:txBody>
                  <a:tcPr marL="43689" marR="43689" marT="0" marB="0" anchor="ctr"/>
                </a:tc>
                <a:tc>
                  <a:txBody>
                    <a:bodyPr/>
                    <a:lstStyle/>
                    <a:p>
                      <a:pPr algn="ctr">
                        <a:spcAft>
                          <a:spcPts val="0"/>
                        </a:spcAft>
                      </a:pPr>
                      <a:r>
                        <a:rPr lang="en-US" sz="1050" kern="0">
                          <a:effectLst/>
                        </a:rPr>
                        <a:t>4</a:t>
                      </a:r>
                      <a:endParaRPr lang="zh-CN" sz="1100" kern="100">
                        <a:effectLst/>
                        <a:latin typeface="Calibri"/>
                        <a:ea typeface="宋体"/>
                        <a:cs typeface="Times New Roman"/>
                      </a:endParaRPr>
                    </a:p>
                  </a:txBody>
                  <a:tcPr marL="43689" marR="43689" marT="0" marB="0" anchor="ctr"/>
                </a:tc>
                <a:tc>
                  <a:txBody>
                    <a:bodyPr/>
                    <a:lstStyle/>
                    <a:p>
                      <a:pPr algn="l">
                        <a:spcAft>
                          <a:spcPts val="0"/>
                        </a:spcAft>
                      </a:pPr>
                      <a:r>
                        <a:rPr lang="zh-CN" sz="1050" kern="0">
                          <a:effectLst/>
                        </a:rPr>
                        <a:t>第</a:t>
                      </a:r>
                      <a:r>
                        <a:rPr lang="en-US" sz="1050" kern="0">
                          <a:effectLst/>
                        </a:rPr>
                        <a:t>4</a:t>
                      </a:r>
                      <a:r>
                        <a:rPr lang="zh-CN" sz="1050" kern="0">
                          <a:effectLst/>
                        </a:rPr>
                        <a:t>学期结束后的暑假小学期</a:t>
                      </a:r>
                      <a:endParaRPr lang="zh-CN" sz="1100" kern="100">
                        <a:effectLst/>
                        <a:latin typeface="Calibri"/>
                        <a:ea typeface="宋体"/>
                        <a:cs typeface="Times New Roman"/>
                      </a:endParaRPr>
                    </a:p>
                  </a:txBody>
                  <a:tcPr marL="43689" marR="43689" marT="0" marB="0" anchor="ctr"/>
                </a:tc>
              </a:tr>
              <a:tr h="253774">
                <a:tc>
                  <a:txBody>
                    <a:bodyPr/>
                    <a:lstStyle/>
                    <a:p>
                      <a:pPr algn="l">
                        <a:spcAft>
                          <a:spcPts val="0"/>
                        </a:spcAft>
                      </a:pPr>
                      <a:r>
                        <a:rPr lang="zh-CN" sz="1050" kern="0">
                          <a:effectLst/>
                        </a:rPr>
                        <a:t>生产实习</a:t>
                      </a:r>
                      <a:endParaRPr lang="zh-CN" sz="1100" kern="100">
                        <a:effectLst/>
                        <a:latin typeface="Calibri"/>
                        <a:ea typeface="宋体"/>
                        <a:cs typeface="Times New Roman"/>
                      </a:endParaRPr>
                    </a:p>
                  </a:txBody>
                  <a:tcPr marL="43689" marR="43689" marT="0" marB="0" anchor="ctr"/>
                </a:tc>
                <a:tc>
                  <a:txBody>
                    <a:bodyPr/>
                    <a:lstStyle/>
                    <a:p>
                      <a:pPr algn="ctr">
                        <a:spcAft>
                          <a:spcPts val="0"/>
                        </a:spcAft>
                      </a:pPr>
                      <a:r>
                        <a:rPr lang="en-US" sz="1050" kern="0">
                          <a:effectLst/>
                        </a:rPr>
                        <a:t>1</a:t>
                      </a:r>
                      <a:endParaRPr lang="zh-CN" sz="1100" kern="100">
                        <a:effectLst/>
                        <a:latin typeface="Calibri"/>
                        <a:ea typeface="宋体"/>
                        <a:cs typeface="Times New Roman"/>
                      </a:endParaRPr>
                    </a:p>
                  </a:txBody>
                  <a:tcPr marL="43689" marR="43689" marT="0" marB="0" anchor="ctr"/>
                </a:tc>
                <a:tc>
                  <a:txBody>
                    <a:bodyPr/>
                    <a:lstStyle/>
                    <a:p>
                      <a:pPr algn="ctr">
                        <a:spcAft>
                          <a:spcPts val="0"/>
                        </a:spcAft>
                      </a:pPr>
                      <a:r>
                        <a:rPr lang="en-US" sz="1050" kern="0">
                          <a:effectLst/>
                        </a:rPr>
                        <a:t>*</a:t>
                      </a:r>
                      <a:endParaRPr lang="zh-CN" sz="1100" kern="100">
                        <a:effectLst/>
                        <a:latin typeface="Calibri"/>
                        <a:ea typeface="宋体"/>
                        <a:cs typeface="Times New Roman"/>
                      </a:endParaRPr>
                    </a:p>
                  </a:txBody>
                  <a:tcPr marL="43689" marR="43689" marT="0" marB="0" anchor="ctr"/>
                </a:tc>
                <a:tc>
                  <a:txBody>
                    <a:bodyPr/>
                    <a:lstStyle/>
                    <a:p>
                      <a:pPr algn="ctr">
                        <a:spcAft>
                          <a:spcPts val="0"/>
                        </a:spcAft>
                      </a:pPr>
                      <a:r>
                        <a:rPr lang="en-US" sz="1050" kern="0">
                          <a:effectLst/>
                        </a:rPr>
                        <a:t>4</a:t>
                      </a:r>
                      <a:endParaRPr lang="zh-CN" sz="1100" kern="100">
                        <a:effectLst/>
                        <a:latin typeface="Calibri"/>
                        <a:ea typeface="宋体"/>
                        <a:cs typeface="Times New Roman"/>
                      </a:endParaRPr>
                    </a:p>
                  </a:txBody>
                  <a:tcPr marL="43689" marR="43689" marT="0" marB="0" anchor="ctr"/>
                </a:tc>
                <a:tc>
                  <a:txBody>
                    <a:bodyPr/>
                    <a:lstStyle/>
                    <a:p>
                      <a:pPr algn="r">
                        <a:spcAft>
                          <a:spcPts val="0"/>
                        </a:spcAft>
                      </a:pPr>
                      <a:r>
                        <a:rPr lang="en-US" sz="1050" kern="0">
                          <a:effectLst/>
                        </a:rPr>
                        <a:t> </a:t>
                      </a:r>
                      <a:endParaRPr lang="zh-CN" sz="1100" kern="100">
                        <a:effectLst/>
                        <a:latin typeface="Calibri"/>
                        <a:ea typeface="宋体"/>
                        <a:cs typeface="Times New Roman"/>
                      </a:endParaRPr>
                    </a:p>
                  </a:txBody>
                  <a:tcPr marL="43689" marR="43689" marT="0" marB="0" anchor="ctr"/>
                </a:tc>
              </a:tr>
              <a:tr h="253774">
                <a:tc>
                  <a:txBody>
                    <a:bodyPr/>
                    <a:lstStyle/>
                    <a:p>
                      <a:pPr algn="l">
                        <a:spcAft>
                          <a:spcPts val="0"/>
                        </a:spcAft>
                      </a:pPr>
                      <a:r>
                        <a:rPr lang="zh-CN" sz="1050" kern="0">
                          <a:effectLst/>
                        </a:rPr>
                        <a:t>本科生科研训练</a:t>
                      </a:r>
                      <a:endParaRPr lang="zh-CN" sz="1100" kern="100">
                        <a:effectLst/>
                        <a:latin typeface="Calibri"/>
                        <a:ea typeface="宋体"/>
                        <a:cs typeface="Times New Roman"/>
                      </a:endParaRPr>
                    </a:p>
                  </a:txBody>
                  <a:tcPr marL="43689" marR="43689" marT="0" marB="0" anchor="ctr"/>
                </a:tc>
                <a:tc>
                  <a:txBody>
                    <a:bodyPr/>
                    <a:lstStyle/>
                    <a:p>
                      <a:pPr algn="ctr">
                        <a:spcAft>
                          <a:spcPts val="0"/>
                        </a:spcAft>
                      </a:pPr>
                      <a:r>
                        <a:rPr lang="en-US" sz="1050" kern="0">
                          <a:effectLst/>
                        </a:rPr>
                        <a:t>3</a:t>
                      </a:r>
                      <a:endParaRPr lang="zh-CN" sz="1100" kern="100">
                        <a:effectLst/>
                        <a:latin typeface="Calibri"/>
                        <a:ea typeface="宋体"/>
                        <a:cs typeface="Times New Roman"/>
                      </a:endParaRPr>
                    </a:p>
                  </a:txBody>
                  <a:tcPr marL="43689" marR="43689" marT="0" marB="0" anchor="ctr"/>
                </a:tc>
                <a:tc>
                  <a:txBody>
                    <a:bodyPr/>
                    <a:lstStyle/>
                    <a:p>
                      <a:pPr algn="ctr">
                        <a:spcAft>
                          <a:spcPts val="0"/>
                        </a:spcAft>
                      </a:pPr>
                      <a:r>
                        <a:rPr lang="en-US" sz="1050" kern="0">
                          <a:effectLst/>
                        </a:rPr>
                        <a:t>*</a:t>
                      </a:r>
                      <a:endParaRPr lang="zh-CN" sz="1100" kern="100">
                        <a:effectLst/>
                        <a:latin typeface="Calibri"/>
                        <a:ea typeface="宋体"/>
                        <a:cs typeface="Times New Roman"/>
                      </a:endParaRPr>
                    </a:p>
                  </a:txBody>
                  <a:tcPr marL="43689" marR="43689" marT="0" marB="0" anchor="ctr"/>
                </a:tc>
                <a:tc>
                  <a:txBody>
                    <a:bodyPr/>
                    <a:lstStyle/>
                    <a:p>
                      <a:pPr algn="ctr">
                        <a:spcAft>
                          <a:spcPts val="0"/>
                        </a:spcAft>
                      </a:pPr>
                      <a:r>
                        <a:rPr lang="en-US" sz="1050" kern="0">
                          <a:effectLst/>
                        </a:rPr>
                        <a:t>4-7</a:t>
                      </a:r>
                      <a:endParaRPr lang="zh-CN" sz="1100" kern="100">
                        <a:effectLst/>
                        <a:latin typeface="Calibri"/>
                        <a:ea typeface="宋体"/>
                        <a:cs typeface="Times New Roman"/>
                      </a:endParaRPr>
                    </a:p>
                  </a:txBody>
                  <a:tcPr marL="43689" marR="43689" marT="0" marB="0" anchor="ctr"/>
                </a:tc>
                <a:tc>
                  <a:txBody>
                    <a:bodyPr/>
                    <a:lstStyle/>
                    <a:p>
                      <a:pPr algn="r">
                        <a:spcAft>
                          <a:spcPts val="0"/>
                        </a:spcAft>
                      </a:pPr>
                      <a:r>
                        <a:rPr lang="en-US" sz="1050" kern="0">
                          <a:effectLst/>
                        </a:rPr>
                        <a:t> </a:t>
                      </a:r>
                      <a:endParaRPr lang="zh-CN" sz="1100" kern="100">
                        <a:effectLst/>
                        <a:latin typeface="Calibri"/>
                        <a:ea typeface="宋体"/>
                        <a:cs typeface="Times New Roman"/>
                      </a:endParaRPr>
                    </a:p>
                  </a:txBody>
                  <a:tcPr marL="43689" marR="43689" marT="0" marB="0" anchor="ctr"/>
                </a:tc>
              </a:tr>
              <a:tr h="253774">
                <a:tc>
                  <a:txBody>
                    <a:bodyPr/>
                    <a:lstStyle/>
                    <a:p>
                      <a:pPr algn="l">
                        <a:spcAft>
                          <a:spcPts val="0"/>
                        </a:spcAft>
                      </a:pPr>
                      <a:r>
                        <a:rPr lang="zh-CN" sz="1050" kern="0">
                          <a:effectLst/>
                        </a:rPr>
                        <a:t>数字信号处理</a:t>
                      </a:r>
                      <a:endParaRPr lang="zh-CN" sz="1100" kern="100">
                        <a:effectLst/>
                        <a:latin typeface="Calibri"/>
                        <a:ea typeface="宋体"/>
                        <a:cs typeface="Times New Roman"/>
                      </a:endParaRPr>
                    </a:p>
                  </a:txBody>
                  <a:tcPr marL="43689" marR="43689" marT="0" marB="0" anchor="ctr"/>
                </a:tc>
                <a:tc>
                  <a:txBody>
                    <a:bodyPr/>
                    <a:lstStyle/>
                    <a:p>
                      <a:pPr algn="ctr">
                        <a:spcAft>
                          <a:spcPts val="0"/>
                        </a:spcAft>
                      </a:pPr>
                      <a:r>
                        <a:rPr lang="en-US" sz="1050" kern="0">
                          <a:effectLst/>
                        </a:rPr>
                        <a:t>4</a:t>
                      </a:r>
                      <a:endParaRPr lang="zh-CN" sz="1100" kern="100">
                        <a:effectLst/>
                        <a:latin typeface="Calibri"/>
                        <a:ea typeface="宋体"/>
                        <a:cs typeface="Times New Roman"/>
                      </a:endParaRPr>
                    </a:p>
                  </a:txBody>
                  <a:tcPr marL="43689" marR="43689" marT="0" marB="0" anchor="ctr"/>
                </a:tc>
                <a:tc>
                  <a:txBody>
                    <a:bodyPr/>
                    <a:lstStyle/>
                    <a:p>
                      <a:pPr algn="ctr">
                        <a:spcAft>
                          <a:spcPts val="0"/>
                        </a:spcAft>
                      </a:pPr>
                      <a:r>
                        <a:rPr lang="en-US" sz="1050" kern="0">
                          <a:effectLst/>
                        </a:rPr>
                        <a:t>3+1</a:t>
                      </a:r>
                      <a:endParaRPr lang="zh-CN" sz="1100" kern="100">
                        <a:effectLst/>
                        <a:latin typeface="Calibri"/>
                        <a:ea typeface="宋体"/>
                        <a:cs typeface="Times New Roman"/>
                      </a:endParaRPr>
                    </a:p>
                  </a:txBody>
                  <a:tcPr marL="43689" marR="43689" marT="0" marB="0" anchor="ctr"/>
                </a:tc>
                <a:tc>
                  <a:txBody>
                    <a:bodyPr/>
                    <a:lstStyle/>
                    <a:p>
                      <a:pPr algn="ctr">
                        <a:spcAft>
                          <a:spcPts val="0"/>
                        </a:spcAft>
                      </a:pPr>
                      <a:r>
                        <a:rPr lang="en-US" sz="1050" kern="0">
                          <a:effectLst/>
                        </a:rPr>
                        <a:t>5</a:t>
                      </a:r>
                      <a:endParaRPr lang="zh-CN" sz="1100" kern="100">
                        <a:effectLst/>
                        <a:latin typeface="Calibri"/>
                        <a:ea typeface="宋体"/>
                        <a:cs typeface="Times New Roman"/>
                      </a:endParaRPr>
                    </a:p>
                  </a:txBody>
                  <a:tcPr marL="43689" marR="43689" marT="0" marB="0" anchor="ctr"/>
                </a:tc>
                <a:tc>
                  <a:txBody>
                    <a:bodyPr/>
                    <a:lstStyle/>
                    <a:p>
                      <a:pPr algn="ctr">
                        <a:spcAft>
                          <a:spcPts val="0"/>
                        </a:spcAft>
                      </a:pPr>
                      <a:r>
                        <a:rPr lang="en-US" sz="1050" kern="0">
                          <a:effectLst/>
                        </a:rPr>
                        <a:t> </a:t>
                      </a:r>
                      <a:endParaRPr lang="zh-CN" sz="1100" kern="100">
                        <a:effectLst/>
                        <a:latin typeface="Calibri"/>
                        <a:ea typeface="宋体"/>
                        <a:cs typeface="Times New Roman"/>
                      </a:endParaRPr>
                    </a:p>
                  </a:txBody>
                  <a:tcPr marL="43689" marR="43689" marT="0" marB="0" anchor="ctr"/>
                </a:tc>
              </a:tr>
              <a:tr h="253774">
                <a:tc>
                  <a:txBody>
                    <a:bodyPr/>
                    <a:lstStyle/>
                    <a:p>
                      <a:pPr algn="l">
                        <a:spcAft>
                          <a:spcPts val="0"/>
                        </a:spcAft>
                      </a:pPr>
                      <a:r>
                        <a:rPr lang="zh-CN" sz="1050" kern="0">
                          <a:effectLst/>
                        </a:rPr>
                        <a:t>自动控制原理</a:t>
                      </a:r>
                      <a:endParaRPr lang="zh-CN" sz="1100" kern="100">
                        <a:effectLst/>
                        <a:latin typeface="Calibri"/>
                        <a:ea typeface="宋体"/>
                        <a:cs typeface="Times New Roman"/>
                      </a:endParaRPr>
                    </a:p>
                  </a:txBody>
                  <a:tcPr marL="43689" marR="43689" marT="0" marB="0" anchor="ctr"/>
                </a:tc>
                <a:tc>
                  <a:txBody>
                    <a:bodyPr/>
                    <a:lstStyle/>
                    <a:p>
                      <a:pPr algn="ctr">
                        <a:spcAft>
                          <a:spcPts val="0"/>
                        </a:spcAft>
                      </a:pPr>
                      <a:r>
                        <a:rPr lang="en-US" sz="1050" kern="0">
                          <a:effectLst/>
                        </a:rPr>
                        <a:t>4</a:t>
                      </a:r>
                      <a:endParaRPr lang="zh-CN" sz="1100" kern="100">
                        <a:effectLst/>
                        <a:latin typeface="Calibri"/>
                        <a:ea typeface="宋体"/>
                        <a:cs typeface="Times New Roman"/>
                      </a:endParaRPr>
                    </a:p>
                  </a:txBody>
                  <a:tcPr marL="43689" marR="43689" marT="0" marB="0" anchor="ctr"/>
                </a:tc>
                <a:tc>
                  <a:txBody>
                    <a:bodyPr/>
                    <a:lstStyle/>
                    <a:p>
                      <a:pPr algn="ctr">
                        <a:spcAft>
                          <a:spcPts val="0"/>
                        </a:spcAft>
                      </a:pPr>
                      <a:r>
                        <a:rPr lang="en-US" sz="1050" kern="0">
                          <a:effectLst/>
                        </a:rPr>
                        <a:t>3+1</a:t>
                      </a:r>
                      <a:endParaRPr lang="zh-CN" sz="1100" kern="100">
                        <a:effectLst/>
                        <a:latin typeface="Calibri"/>
                        <a:ea typeface="宋体"/>
                        <a:cs typeface="Times New Roman"/>
                      </a:endParaRPr>
                    </a:p>
                  </a:txBody>
                  <a:tcPr marL="43689" marR="43689" marT="0" marB="0" anchor="ctr"/>
                </a:tc>
                <a:tc>
                  <a:txBody>
                    <a:bodyPr/>
                    <a:lstStyle/>
                    <a:p>
                      <a:pPr algn="ctr">
                        <a:spcAft>
                          <a:spcPts val="0"/>
                        </a:spcAft>
                      </a:pPr>
                      <a:r>
                        <a:rPr lang="en-US" sz="1050" kern="0">
                          <a:effectLst/>
                        </a:rPr>
                        <a:t>5</a:t>
                      </a:r>
                      <a:endParaRPr lang="zh-CN" sz="1100" kern="100">
                        <a:effectLst/>
                        <a:latin typeface="Calibri"/>
                        <a:ea typeface="宋体"/>
                        <a:cs typeface="Times New Roman"/>
                      </a:endParaRPr>
                    </a:p>
                  </a:txBody>
                  <a:tcPr marL="43689" marR="43689" marT="0" marB="0" anchor="ctr"/>
                </a:tc>
                <a:tc>
                  <a:txBody>
                    <a:bodyPr/>
                    <a:lstStyle/>
                    <a:p>
                      <a:pPr algn="r">
                        <a:spcAft>
                          <a:spcPts val="0"/>
                        </a:spcAft>
                      </a:pPr>
                      <a:r>
                        <a:rPr lang="en-US" sz="1050" kern="0">
                          <a:effectLst/>
                        </a:rPr>
                        <a:t> </a:t>
                      </a:r>
                      <a:endParaRPr lang="zh-CN" sz="1100" kern="100">
                        <a:effectLst/>
                        <a:latin typeface="Calibri"/>
                        <a:ea typeface="宋体"/>
                        <a:cs typeface="Times New Roman"/>
                      </a:endParaRPr>
                    </a:p>
                  </a:txBody>
                  <a:tcPr marL="43689" marR="43689" marT="0" marB="0" anchor="ctr"/>
                </a:tc>
              </a:tr>
              <a:tr h="253774">
                <a:tc>
                  <a:txBody>
                    <a:bodyPr/>
                    <a:lstStyle/>
                    <a:p>
                      <a:pPr algn="l">
                        <a:spcAft>
                          <a:spcPts val="0"/>
                        </a:spcAft>
                      </a:pPr>
                      <a:r>
                        <a:rPr lang="zh-CN" sz="1050" kern="0">
                          <a:effectLst/>
                        </a:rPr>
                        <a:t>计算机原理与体系结构</a:t>
                      </a:r>
                      <a:endParaRPr lang="zh-CN" sz="1100" kern="100">
                        <a:effectLst/>
                        <a:latin typeface="Calibri"/>
                        <a:ea typeface="宋体"/>
                        <a:cs typeface="Times New Roman"/>
                      </a:endParaRPr>
                    </a:p>
                  </a:txBody>
                  <a:tcPr marL="43689" marR="43689" marT="0" marB="0" anchor="ctr"/>
                </a:tc>
                <a:tc>
                  <a:txBody>
                    <a:bodyPr/>
                    <a:lstStyle/>
                    <a:p>
                      <a:pPr algn="ctr">
                        <a:spcAft>
                          <a:spcPts val="0"/>
                        </a:spcAft>
                      </a:pPr>
                      <a:r>
                        <a:rPr lang="en-US" sz="1050" kern="0">
                          <a:effectLst/>
                        </a:rPr>
                        <a:t>4</a:t>
                      </a:r>
                      <a:endParaRPr lang="zh-CN" sz="1100" kern="100">
                        <a:effectLst/>
                        <a:latin typeface="Calibri"/>
                        <a:ea typeface="宋体"/>
                        <a:cs typeface="Times New Roman"/>
                      </a:endParaRPr>
                    </a:p>
                  </a:txBody>
                  <a:tcPr marL="43689" marR="43689" marT="0" marB="0" anchor="ctr"/>
                </a:tc>
                <a:tc>
                  <a:txBody>
                    <a:bodyPr/>
                    <a:lstStyle/>
                    <a:p>
                      <a:pPr algn="ctr">
                        <a:spcAft>
                          <a:spcPts val="0"/>
                        </a:spcAft>
                      </a:pPr>
                      <a:r>
                        <a:rPr lang="en-US" sz="1050" kern="0">
                          <a:effectLst/>
                        </a:rPr>
                        <a:t>3+1</a:t>
                      </a:r>
                      <a:endParaRPr lang="zh-CN" sz="1100" kern="100">
                        <a:effectLst/>
                        <a:latin typeface="Calibri"/>
                        <a:ea typeface="宋体"/>
                        <a:cs typeface="Times New Roman"/>
                      </a:endParaRPr>
                    </a:p>
                  </a:txBody>
                  <a:tcPr marL="43689" marR="43689" marT="0" marB="0" anchor="ctr"/>
                </a:tc>
                <a:tc>
                  <a:txBody>
                    <a:bodyPr/>
                    <a:lstStyle/>
                    <a:p>
                      <a:pPr algn="ctr">
                        <a:spcAft>
                          <a:spcPts val="0"/>
                        </a:spcAft>
                      </a:pPr>
                      <a:r>
                        <a:rPr lang="en-US" sz="1050" kern="0">
                          <a:effectLst/>
                        </a:rPr>
                        <a:t>6</a:t>
                      </a:r>
                      <a:endParaRPr lang="zh-CN" sz="1100" kern="100">
                        <a:effectLst/>
                        <a:latin typeface="Calibri"/>
                        <a:ea typeface="宋体"/>
                        <a:cs typeface="Times New Roman"/>
                      </a:endParaRPr>
                    </a:p>
                  </a:txBody>
                  <a:tcPr marL="43689" marR="43689" marT="0" marB="0" anchor="ctr"/>
                </a:tc>
                <a:tc>
                  <a:txBody>
                    <a:bodyPr/>
                    <a:lstStyle/>
                    <a:p>
                      <a:pPr algn="r">
                        <a:spcAft>
                          <a:spcPts val="0"/>
                        </a:spcAft>
                      </a:pPr>
                      <a:r>
                        <a:rPr lang="en-US" sz="1050" kern="0">
                          <a:effectLst/>
                        </a:rPr>
                        <a:t> </a:t>
                      </a:r>
                      <a:endParaRPr lang="zh-CN" sz="1100" kern="100">
                        <a:effectLst/>
                        <a:latin typeface="Calibri"/>
                        <a:ea typeface="宋体"/>
                        <a:cs typeface="Times New Roman"/>
                      </a:endParaRPr>
                    </a:p>
                  </a:txBody>
                  <a:tcPr marL="43689" marR="43689" marT="0" marB="0" anchor="ctr"/>
                </a:tc>
              </a:tr>
              <a:tr h="253774">
                <a:tc>
                  <a:txBody>
                    <a:bodyPr/>
                    <a:lstStyle/>
                    <a:p>
                      <a:pPr algn="l">
                        <a:spcAft>
                          <a:spcPts val="0"/>
                        </a:spcAft>
                      </a:pPr>
                      <a:r>
                        <a:rPr lang="zh-CN" sz="1050" kern="0">
                          <a:effectLst/>
                        </a:rPr>
                        <a:t>毕业论文</a:t>
                      </a:r>
                      <a:endParaRPr lang="zh-CN" sz="1100" kern="100">
                        <a:effectLst/>
                        <a:latin typeface="Calibri"/>
                        <a:ea typeface="宋体"/>
                        <a:cs typeface="Times New Roman"/>
                      </a:endParaRPr>
                    </a:p>
                  </a:txBody>
                  <a:tcPr marL="43689" marR="43689" marT="0" marB="0" anchor="ctr"/>
                </a:tc>
                <a:tc>
                  <a:txBody>
                    <a:bodyPr/>
                    <a:lstStyle/>
                    <a:p>
                      <a:pPr algn="ctr">
                        <a:spcAft>
                          <a:spcPts val="0"/>
                        </a:spcAft>
                      </a:pPr>
                      <a:r>
                        <a:rPr lang="en-US" sz="1050" kern="0">
                          <a:effectLst/>
                        </a:rPr>
                        <a:t>6</a:t>
                      </a:r>
                      <a:endParaRPr lang="zh-CN" sz="1100" kern="100">
                        <a:effectLst/>
                        <a:latin typeface="Calibri"/>
                        <a:ea typeface="宋体"/>
                        <a:cs typeface="Times New Roman"/>
                      </a:endParaRPr>
                    </a:p>
                  </a:txBody>
                  <a:tcPr marL="43689" marR="43689" marT="0" marB="0" anchor="ctr"/>
                </a:tc>
                <a:tc>
                  <a:txBody>
                    <a:bodyPr/>
                    <a:lstStyle/>
                    <a:p>
                      <a:pPr algn="ctr">
                        <a:spcAft>
                          <a:spcPts val="0"/>
                        </a:spcAft>
                      </a:pPr>
                      <a:r>
                        <a:rPr lang="en-US" sz="1050" kern="0">
                          <a:effectLst/>
                        </a:rPr>
                        <a:t>*</a:t>
                      </a:r>
                      <a:endParaRPr lang="zh-CN" sz="1100" kern="100">
                        <a:effectLst/>
                        <a:latin typeface="Calibri"/>
                        <a:ea typeface="宋体"/>
                        <a:cs typeface="Times New Roman"/>
                      </a:endParaRPr>
                    </a:p>
                  </a:txBody>
                  <a:tcPr marL="43689" marR="43689" marT="0" marB="0" anchor="ctr"/>
                </a:tc>
                <a:tc>
                  <a:txBody>
                    <a:bodyPr/>
                    <a:lstStyle/>
                    <a:p>
                      <a:pPr algn="ctr">
                        <a:spcAft>
                          <a:spcPts val="0"/>
                        </a:spcAft>
                      </a:pPr>
                      <a:r>
                        <a:rPr lang="en-US" sz="1050" kern="0">
                          <a:effectLst/>
                        </a:rPr>
                        <a:t>8</a:t>
                      </a:r>
                      <a:endParaRPr lang="zh-CN" sz="1100" kern="100">
                        <a:effectLst/>
                        <a:latin typeface="Calibri"/>
                        <a:ea typeface="宋体"/>
                        <a:cs typeface="Times New Roman"/>
                      </a:endParaRPr>
                    </a:p>
                  </a:txBody>
                  <a:tcPr marL="43689" marR="43689" marT="0" marB="0" anchor="ctr"/>
                </a:tc>
                <a:tc>
                  <a:txBody>
                    <a:bodyPr/>
                    <a:lstStyle/>
                    <a:p>
                      <a:pPr algn="r">
                        <a:spcAft>
                          <a:spcPts val="0"/>
                        </a:spcAft>
                      </a:pPr>
                      <a:r>
                        <a:rPr lang="en-US" sz="1050" kern="0" dirty="0">
                          <a:effectLst/>
                        </a:rPr>
                        <a:t> </a:t>
                      </a:r>
                      <a:endParaRPr lang="zh-CN" sz="1100" kern="100" dirty="0">
                        <a:effectLst/>
                        <a:latin typeface="Calibri"/>
                        <a:ea typeface="宋体"/>
                        <a:cs typeface="Times New Roman"/>
                      </a:endParaRPr>
                    </a:p>
                  </a:txBody>
                  <a:tcPr marL="43689" marR="43689" marT="0" marB="0" anchor="ctr"/>
                </a:tc>
              </a:tr>
            </a:tbl>
          </a:graphicData>
        </a:graphic>
      </p:graphicFrame>
      <p:sp>
        <p:nvSpPr>
          <p:cNvPr id="5" name="矩形 4"/>
          <p:cNvSpPr/>
          <p:nvPr/>
        </p:nvSpPr>
        <p:spPr>
          <a:xfrm>
            <a:off x="715079" y="1878374"/>
            <a:ext cx="2954655" cy="261610"/>
          </a:xfrm>
          <a:prstGeom prst="rect">
            <a:avLst/>
          </a:prstGeom>
        </p:spPr>
        <p:txBody>
          <a:bodyPr wrap="none">
            <a:spAutoFit/>
          </a:bodyPr>
          <a:lstStyle/>
          <a:p>
            <a:r>
              <a:rPr lang="en-US" altLang="zh-CN" sz="1100" b="1" dirty="0"/>
              <a:t>1</a:t>
            </a:r>
            <a:r>
              <a:rPr lang="en-US" altLang="zh-CN" sz="1100" b="1" dirty="0" smtClean="0"/>
              <a:t>. </a:t>
            </a:r>
            <a:r>
              <a:rPr lang="zh-CN" altLang="en-US" sz="1100" b="1" dirty="0"/>
              <a:t>专业必修基础课程</a:t>
            </a:r>
            <a:r>
              <a:rPr lang="en-US" altLang="zh-CN" sz="1100" b="1" dirty="0"/>
              <a:t>(49</a:t>
            </a:r>
            <a:r>
              <a:rPr lang="zh-CN" altLang="en-US" sz="1100" b="1" dirty="0"/>
              <a:t>学分</a:t>
            </a:r>
            <a:r>
              <a:rPr lang="en-US" altLang="zh-CN" sz="1100" b="1" dirty="0"/>
              <a:t>)		</a:t>
            </a:r>
          </a:p>
        </p:txBody>
      </p:sp>
      <p:graphicFrame>
        <p:nvGraphicFramePr>
          <p:cNvPr id="7" name="表格 6"/>
          <p:cNvGraphicFramePr>
            <a:graphicFrameLocks noGrp="1"/>
          </p:cNvGraphicFramePr>
          <p:nvPr>
            <p:extLst>
              <p:ext uri="{D42A27DB-BD31-4B8C-83A1-F6EECF244321}">
                <p14:modId xmlns:p14="http://schemas.microsoft.com/office/powerpoint/2010/main" val="3641665602"/>
              </p:ext>
            </p:extLst>
          </p:nvPr>
        </p:nvGraphicFramePr>
        <p:xfrm>
          <a:off x="436210" y="521790"/>
          <a:ext cx="5848350" cy="1365885"/>
        </p:xfrm>
        <a:graphic>
          <a:graphicData uri="http://schemas.openxmlformats.org/drawingml/2006/table">
            <a:tbl>
              <a:tblPr>
                <a:tableStyleId>{5C22544A-7EE6-4342-B048-85BDC9FD1C3A}</a:tableStyleId>
              </a:tblPr>
              <a:tblGrid>
                <a:gridCol w="5848350"/>
              </a:tblGrid>
              <a:tr h="193675">
                <a:tc>
                  <a:txBody>
                    <a:bodyPr/>
                    <a:lstStyle/>
                    <a:p>
                      <a:pPr algn="l">
                        <a:spcAft>
                          <a:spcPts val="0"/>
                        </a:spcAft>
                      </a:pPr>
                      <a:r>
                        <a:rPr lang="en-US" sz="1200" kern="0" dirty="0">
                          <a:effectLst/>
                        </a:rPr>
                        <a:t>(</a:t>
                      </a:r>
                      <a:r>
                        <a:rPr lang="zh-CN" sz="1200" kern="0" dirty="0">
                          <a:effectLst/>
                        </a:rPr>
                        <a:t>一</a:t>
                      </a:r>
                      <a:r>
                        <a:rPr lang="en-US" sz="1200" kern="0" dirty="0">
                          <a:effectLst/>
                        </a:rPr>
                        <a:t>) </a:t>
                      </a:r>
                      <a:r>
                        <a:rPr lang="zh-CN" sz="1200" kern="0" dirty="0">
                          <a:effectLst/>
                        </a:rPr>
                        <a:t>通识教育</a:t>
                      </a:r>
                      <a:r>
                        <a:rPr lang="zh-CN" sz="1200" kern="0" dirty="0" smtClean="0">
                          <a:effectLst/>
                        </a:rPr>
                        <a:t>课程</a:t>
                      </a:r>
                      <a:endParaRPr lang="zh-CN" sz="1600" kern="100" dirty="0">
                        <a:effectLst/>
                        <a:latin typeface="Calibri"/>
                        <a:ea typeface="宋体"/>
                        <a:cs typeface="Times New Roman"/>
                      </a:endParaRPr>
                    </a:p>
                  </a:txBody>
                  <a:tcPr marL="68580" marR="68580" marT="0" marB="0"/>
                </a:tc>
              </a:tr>
              <a:tr h="433070">
                <a:tc>
                  <a:txBody>
                    <a:bodyPr/>
                    <a:lstStyle/>
                    <a:p>
                      <a:pPr algn="l">
                        <a:spcAft>
                          <a:spcPts val="0"/>
                        </a:spcAft>
                      </a:pPr>
                      <a:r>
                        <a:rPr lang="en-US" sz="1200" kern="0" dirty="0">
                          <a:effectLst/>
                        </a:rPr>
                        <a:t>    </a:t>
                      </a:r>
                      <a:r>
                        <a:rPr lang="zh-CN" sz="1200" kern="0" dirty="0">
                          <a:effectLst/>
                        </a:rPr>
                        <a:t>修读要求：</a:t>
                      </a:r>
                      <a:r>
                        <a:rPr lang="en-US" sz="1200" kern="0" dirty="0">
                          <a:effectLst/>
                        </a:rPr>
                        <a:t>I</a:t>
                      </a:r>
                      <a:r>
                        <a:rPr lang="zh-CN" sz="1200" kern="0" dirty="0">
                          <a:effectLst/>
                        </a:rPr>
                        <a:t>类核心课程，修满</a:t>
                      </a:r>
                      <a:r>
                        <a:rPr lang="en-US" sz="1200" kern="0" dirty="0">
                          <a:effectLst/>
                        </a:rPr>
                        <a:t>26</a:t>
                      </a:r>
                      <a:r>
                        <a:rPr lang="zh-CN" sz="1200" kern="0" dirty="0">
                          <a:effectLst/>
                        </a:rPr>
                        <a:t>学分；</a:t>
                      </a:r>
                      <a:r>
                        <a:rPr lang="en-US" sz="1200" kern="0" dirty="0">
                          <a:effectLst/>
                        </a:rPr>
                        <a:t>II</a:t>
                      </a:r>
                      <a:r>
                        <a:rPr lang="zh-CN" sz="1200" kern="0" dirty="0">
                          <a:effectLst/>
                        </a:rPr>
                        <a:t>类专项教育课程，修满</a:t>
                      </a:r>
                      <a:r>
                        <a:rPr lang="en-US" sz="1200" kern="0" dirty="0">
                          <a:effectLst/>
                        </a:rPr>
                        <a:t>13</a:t>
                      </a:r>
                      <a:r>
                        <a:rPr lang="zh-CN" sz="1200" kern="0" dirty="0">
                          <a:effectLst/>
                        </a:rPr>
                        <a:t>学分（计算机课程除外）；</a:t>
                      </a:r>
                      <a:r>
                        <a:rPr lang="en-US" sz="1200" kern="0" dirty="0">
                          <a:effectLst/>
                        </a:rPr>
                        <a:t>III</a:t>
                      </a:r>
                      <a:r>
                        <a:rPr lang="zh-CN" sz="1200" kern="0" dirty="0">
                          <a:effectLst/>
                        </a:rPr>
                        <a:t>类通识教育选修课程，修满</a:t>
                      </a:r>
                      <a:r>
                        <a:rPr lang="en-US" sz="1200" kern="0" dirty="0">
                          <a:effectLst/>
                        </a:rPr>
                        <a:t>2</a:t>
                      </a:r>
                      <a:r>
                        <a:rPr lang="zh-CN" sz="1200" kern="0" dirty="0">
                          <a:effectLst/>
                        </a:rPr>
                        <a:t>学分。</a:t>
                      </a:r>
                      <a:endParaRPr lang="zh-CN" sz="1600" kern="100" dirty="0">
                        <a:effectLst/>
                        <a:latin typeface="Calibri"/>
                        <a:ea typeface="宋体"/>
                        <a:cs typeface="Times New Roman"/>
                      </a:endParaRPr>
                    </a:p>
                  </a:txBody>
                  <a:tcPr marL="68580" marR="68580" marT="0" marB="0"/>
                </a:tc>
              </a:tr>
              <a:tr h="193675">
                <a:tc>
                  <a:txBody>
                    <a:bodyPr/>
                    <a:lstStyle/>
                    <a:p>
                      <a:pPr algn="l">
                        <a:spcAft>
                          <a:spcPts val="0"/>
                        </a:spcAft>
                      </a:pPr>
                      <a:r>
                        <a:rPr lang="en-US" sz="1200" kern="0" dirty="0">
                          <a:effectLst/>
                        </a:rPr>
                        <a:t>(</a:t>
                      </a:r>
                      <a:r>
                        <a:rPr lang="zh-CN" sz="1200" kern="0" dirty="0">
                          <a:effectLst/>
                        </a:rPr>
                        <a:t>二</a:t>
                      </a:r>
                      <a:r>
                        <a:rPr lang="en-US" sz="1200" kern="0" dirty="0">
                          <a:effectLst/>
                        </a:rPr>
                        <a:t>) </a:t>
                      </a:r>
                      <a:r>
                        <a:rPr lang="zh-CN" sz="1200" kern="0" dirty="0">
                          <a:effectLst/>
                        </a:rPr>
                        <a:t>技术科学实验班平台</a:t>
                      </a:r>
                      <a:r>
                        <a:rPr lang="zh-CN" sz="1200" kern="0" dirty="0" smtClean="0">
                          <a:effectLst/>
                        </a:rPr>
                        <a:t>课程</a:t>
                      </a:r>
                      <a:endParaRPr lang="zh-CN" sz="1600" kern="100" dirty="0">
                        <a:effectLst/>
                        <a:latin typeface="Calibri"/>
                        <a:ea typeface="宋体"/>
                        <a:cs typeface="Times New Roman"/>
                      </a:endParaRPr>
                    </a:p>
                  </a:txBody>
                  <a:tcPr marL="68580" marR="68580" marT="0" marB="0"/>
                </a:tc>
              </a:tr>
              <a:tr h="231775">
                <a:tc>
                  <a:txBody>
                    <a:bodyPr/>
                    <a:lstStyle/>
                    <a:p>
                      <a:pPr algn="l">
                        <a:spcAft>
                          <a:spcPts val="0"/>
                        </a:spcAft>
                      </a:pPr>
                      <a:r>
                        <a:rPr lang="en-US" sz="1200" kern="0" dirty="0">
                          <a:effectLst/>
                        </a:rPr>
                        <a:t>    </a:t>
                      </a:r>
                      <a:r>
                        <a:rPr lang="zh-CN" sz="1200" kern="0" dirty="0">
                          <a:effectLst/>
                        </a:rPr>
                        <a:t>学生应修满技术科学实验班平台</a:t>
                      </a:r>
                      <a:r>
                        <a:rPr lang="zh-CN" sz="1200" kern="0" dirty="0" smtClean="0">
                          <a:effectLst/>
                        </a:rPr>
                        <a:t>课程</a:t>
                      </a:r>
                      <a:endParaRPr lang="zh-CN" sz="1600" kern="100" dirty="0">
                        <a:effectLst/>
                        <a:latin typeface="Calibri"/>
                        <a:ea typeface="宋体"/>
                        <a:cs typeface="Times New Roman"/>
                      </a:endParaRPr>
                    </a:p>
                  </a:txBody>
                  <a:tcPr marL="68580" marR="68580" marT="0" marB="0"/>
                </a:tc>
              </a:tr>
              <a:tr h="313690">
                <a:tc>
                  <a:txBody>
                    <a:bodyPr/>
                    <a:lstStyle/>
                    <a:p>
                      <a:pPr algn="l">
                        <a:spcAft>
                          <a:spcPts val="0"/>
                        </a:spcAft>
                      </a:pPr>
                      <a:r>
                        <a:rPr lang="en-US" sz="1200" kern="0" dirty="0">
                          <a:effectLst/>
                        </a:rPr>
                        <a:t>(</a:t>
                      </a:r>
                      <a:r>
                        <a:rPr lang="zh-CN" sz="1200" kern="0" dirty="0">
                          <a:effectLst/>
                        </a:rPr>
                        <a:t>三</a:t>
                      </a:r>
                      <a:r>
                        <a:rPr lang="en-US" sz="1200" kern="0" dirty="0">
                          <a:effectLst/>
                        </a:rPr>
                        <a:t>) </a:t>
                      </a:r>
                      <a:r>
                        <a:rPr lang="zh-CN" sz="1200" kern="0" dirty="0">
                          <a:effectLst/>
                        </a:rPr>
                        <a:t>专业教育</a:t>
                      </a:r>
                      <a:r>
                        <a:rPr lang="zh-CN" sz="1200" kern="0" dirty="0" smtClean="0">
                          <a:effectLst/>
                        </a:rPr>
                        <a:t>课程</a:t>
                      </a:r>
                      <a:endParaRPr lang="zh-CN" sz="1600" kern="100" dirty="0">
                        <a:effectLst/>
                        <a:latin typeface="Calibri"/>
                        <a:ea typeface="宋体"/>
                        <a:cs typeface="Times New Roman"/>
                      </a:endParaRPr>
                    </a:p>
                  </a:txBody>
                  <a:tcPr marL="68580" marR="68580" marT="0" marB="0"/>
                </a:tc>
              </a:tr>
            </a:tbl>
          </a:graphicData>
        </a:graphic>
      </p:graphicFrame>
      <p:graphicFrame>
        <p:nvGraphicFramePr>
          <p:cNvPr id="8" name="表格 7"/>
          <p:cNvGraphicFramePr>
            <a:graphicFrameLocks noGrp="1"/>
          </p:cNvGraphicFramePr>
          <p:nvPr>
            <p:extLst>
              <p:ext uri="{D42A27DB-BD31-4B8C-83A1-F6EECF244321}">
                <p14:modId xmlns:p14="http://schemas.microsoft.com/office/powerpoint/2010/main" val="3249196489"/>
              </p:ext>
            </p:extLst>
          </p:nvPr>
        </p:nvGraphicFramePr>
        <p:xfrm>
          <a:off x="6547555" y="480813"/>
          <a:ext cx="5260624" cy="4443268"/>
        </p:xfrm>
        <a:graphic>
          <a:graphicData uri="http://schemas.openxmlformats.org/drawingml/2006/table">
            <a:tbl>
              <a:tblPr>
                <a:tableStyleId>{5C22544A-7EE6-4342-B048-85BDC9FD1C3A}</a:tableStyleId>
              </a:tblPr>
              <a:tblGrid>
                <a:gridCol w="2167469"/>
                <a:gridCol w="722486"/>
                <a:gridCol w="790222"/>
                <a:gridCol w="485423"/>
                <a:gridCol w="892271"/>
                <a:gridCol w="202753"/>
              </a:tblGrid>
              <a:tr h="176455">
                <a:tc>
                  <a:txBody>
                    <a:bodyPr/>
                    <a:lstStyle/>
                    <a:p>
                      <a:pPr algn="ctr">
                        <a:spcAft>
                          <a:spcPts val="0"/>
                        </a:spcAft>
                      </a:pPr>
                      <a:r>
                        <a:rPr lang="zh-CN" sz="1000" kern="0" dirty="0">
                          <a:effectLst/>
                        </a:rPr>
                        <a:t>课程名称</a:t>
                      </a:r>
                      <a:endParaRPr lang="zh-CN" sz="1000" kern="100" dirty="0">
                        <a:effectLst/>
                        <a:latin typeface="Calibri"/>
                        <a:ea typeface="宋体"/>
                        <a:cs typeface="Times New Roman"/>
                      </a:endParaRPr>
                    </a:p>
                  </a:txBody>
                  <a:tcPr marL="22057" marR="22057" marT="0" marB="0" anchor="ct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Aft>
                          <a:spcPts val="0"/>
                        </a:spcAft>
                      </a:pPr>
                      <a:r>
                        <a:rPr lang="zh-CN" sz="1000" kern="0">
                          <a:effectLst/>
                        </a:rPr>
                        <a:t>学分</a:t>
                      </a:r>
                      <a:endParaRPr lang="zh-CN" sz="1000" kern="100">
                        <a:effectLst/>
                        <a:latin typeface="Calibri"/>
                        <a:ea typeface="宋体"/>
                        <a:cs typeface="Times New Roman"/>
                      </a:endParaRPr>
                    </a:p>
                  </a:txBody>
                  <a:tcPr marL="22057" marR="22057"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Aft>
                          <a:spcPts val="0"/>
                        </a:spcAft>
                      </a:pPr>
                      <a:r>
                        <a:rPr lang="zh-CN" sz="1000" kern="0">
                          <a:effectLst/>
                        </a:rPr>
                        <a:t>周学时</a:t>
                      </a:r>
                      <a:endParaRPr lang="zh-CN" sz="1000" kern="100">
                        <a:effectLst/>
                        <a:latin typeface="Calibri"/>
                        <a:ea typeface="宋体"/>
                        <a:cs typeface="Times New Roman"/>
                      </a:endParaRPr>
                    </a:p>
                  </a:txBody>
                  <a:tcPr marL="22057" marR="22057"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Aft>
                          <a:spcPts val="0"/>
                        </a:spcAft>
                      </a:pPr>
                      <a:r>
                        <a:rPr lang="zh-CN" sz="1000" kern="0">
                          <a:effectLst/>
                        </a:rPr>
                        <a:t>开课</a:t>
                      </a:r>
                      <a:endParaRPr lang="zh-CN" sz="1000" kern="100">
                        <a:effectLst/>
                      </a:endParaRPr>
                    </a:p>
                    <a:p>
                      <a:pPr algn="ctr">
                        <a:spcAft>
                          <a:spcPts val="0"/>
                        </a:spcAft>
                      </a:pPr>
                      <a:r>
                        <a:rPr lang="zh-CN" sz="1000" kern="0">
                          <a:effectLst/>
                        </a:rPr>
                        <a:t>学期</a:t>
                      </a:r>
                      <a:endParaRPr lang="zh-CN" sz="1000" kern="100">
                        <a:effectLst/>
                        <a:latin typeface="Calibri"/>
                        <a:ea typeface="宋体"/>
                        <a:cs typeface="Times New Roman"/>
                      </a:endParaRPr>
                    </a:p>
                  </a:txBody>
                  <a:tcPr marL="22057" marR="22057"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Aft>
                          <a:spcPts val="0"/>
                        </a:spcAft>
                      </a:pPr>
                      <a:r>
                        <a:rPr lang="zh-CN" sz="1000" kern="0" dirty="0">
                          <a:effectLst/>
                        </a:rPr>
                        <a:t>备注</a:t>
                      </a:r>
                      <a:endParaRPr lang="zh-CN" sz="1000" kern="100" dirty="0">
                        <a:effectLst/>
                        <a:latin typeface="Calibri"/>
                        <a:ea typeface="宋体"/>
                        <a:cs typeface="Times New Roman"/>
                      </a:endParaRPr>
                    </a:p>
                  </a:txBody>
                  <a:tcPr marL="22057" marR="22057"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just">
                        <a:spcAft>
                          <a:spcPts val="0"/>
                        </a:spcAft>
                      </a:pPr>
                      <a:r>
                        <a:rPr lang="zh-CN" sz="1000" kern="100" dirty="0">
                          <a:effectLst/>
                        </a:rPr>
                        <a:t> </a:t>
                      </a:r>
                      <a:endParaRPr lang="zh-CN" sz="1000" kern="100" dirty="0">
                        <a:effectLst/>
                        <a:latin typeface="Calibri"/>
                        <a:ea typeface="宋体"/>
                        <a:cs typeface="Times New Roman"/>
                      </a:endParaRPr>
                    </a:p>
                  </a:txBody>
                  <a:tcPr marL="0" marR="0" marT="0" marB="0" anchor="ct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202878">
                <a:tc>
                  <a:txBody>
                    <a:bodyPr/>
                    <a:lstStyle/>
                    <a:p>
                      <a:pPr algn="l">
                        <a:spcAft>
                          <a:spcPts val="0"/>
                        </a:spcAft>
                      </a:pPr>
                      <a:r>
                        <a:rPr lang="zh-CN" sz="1000" kern="0" dirty="0">
                          <a:effectLst/>
                        </a:rPr>
                        <a:t>高频与射频电子学</a:t>
                      </a:r>
                      <a:endParaRPr lang="zh-CN" sz="1000" kern="100" dirty="0">
                        <a:effectLst/>
                        <a:latin typeface="Calibri"/>
                        <a:ea typeface="宋体"/>
                        <a:cs typeface="Times New Roman"/>
                      </a:endParaRPr>
                    </a:p>
                  </a:txBody>
                  <a:tcPr marL="22057" marR="22057" marT="0" marB="0" anchor="ct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tcPr>
                </a:tc>
                <a:tc>
                  <a:txBody>
                    <a:bodyPr/>
                    <a:lstStyle/>
                    <a:p>
                      <a:pPr algn="ctr">
                        <a:spcAft>
                          <a:spcPts val="0"/>
                        </a:spcAft>
                      </a:pPr>
                      <a:r>
                        <a:rPr lang="en-US" sz="1000" kern="0">
                          <a:effectLst/>
                        </a:rPr>
                        <a:t>4</a:t>
                      </a:r>
                      <a:endParaRPr lang="zh-CN" sz="1000" kern="100">
                        <a:effectLst/>
                        <a:latin typeface="Calibri"/>
                        <a:ea typeface="宋体"/>
                        <a:cs typeface="Times New Roman"/>
                      </a:endParaRPr>
                    </a:p>
                  </a:txBody>
                  <a:tcPr marL="22057" marR="22057" marT="0" marB="0" anchor="ctr">
                    <a:lnT w="12700" cap="flat" cmpd="sng" algn="ctr">
                      <a:solidFill>
                        <a:schemeClr val="tx1"/>
                      </a:solidFill>
                      <a:prstDash val="solid"/>
                      <a:round/>
                      <a:headEnd type="none" w="med" len="med"/>
                      <a:tailEnd type="none" w="med" len="med"/>
                    </a:lnT>
                  </a:tcPr>
                </a:tc>
                <a:tc>
                  <a:txBody>
                    <a:bodyPr/>
                    <a:lstStyle/>
                    <a:p>
                      <a:pPr algn="ctr">
                        <a:spcAft>
                          <a:spcPts val="0"/>
                        </a:spcAft>
                      </a:pPr>
                      <a:r>
                        <a:rPr lang="en-US" sz="1000" kern="0" dirty="0">
                          <a:effectLst/>
                        </a:rPr>
                        <a:t>3+1</a:t>
                      </a:r>
                      <a:endParaRPr lang="zh-CN" sz="1000" kern="100" dirty="0">
                        <a:effectLst/>
                        <a:latin typeface="Calibri"/>
                        <a:ea typeface="宋体"/>
                        <a:cs typeface="Times New Roman"/>
                      </a:endParaRPr>
                    </a:p>
                  </a:txBody>
                  <a:tcPr marL="22057" marR="22057" marT="0" marB="0" anchor="ctr">
                    <a:lnT w="12700" cap="flat" cmpd="sng" algn="ctr">
                      <a:solidFill>
                        <a:schemeClr val="tx1"/>
                      </a:solidFill>
                      <a:prstDash val="solid"/>
                      <a:round/>
                      <a:headEnd type="none" w="med" len="med"/>
                      <a:tailEnd type="none" w="med" len="med"/>
                    </a:lnT>
                  </a:tcPr>
                </a:tc>
                <a:tc>
                  <a:txBody>
                    <a:bodyPr/>
                    <a:lstStyle/>
                    <a:p>
                      <a:pPr algn="ctr">
                        <a:spcAft>
                          <a:spcPts val="0"/>
                        </a:spcAft>
                      </a:pPr>
                      <a:r>
                        <a:rPr lang="en-US" sz="1000" kern="0">
                          <a:effectLst/>
                        </a:rPr>
                        <a:t>4</a:t>
                      </a:r>
                      <a:endParaRPr lang="zh-CN" sz="1000" kern="100">
                        <a:effectLst/>
                        <a:latin typeface="Calibri"/>
                        <a:ea typeface="宋体"/>
                        <a:cs typeface="Times New Roman"/>
                      </a:endParaRPr>
                    </a:p>
                  </a:txBody>
                  <a:tcPr marL="22057" marR="22057" marT="0" marB="0" anchor="ctr">
                    <a:lnT w="12700" cap="flat" cmpd="sng" algn="ctr">
                      <a:solidFill>
                        <a:schemeClr val="tx1"/>
                      </a:solidFill>
                      <a:prstDash val="solid"/>
                      <a:round/>
                      <a:headEnd type="none" w="med" len="med"/>
                      <a:tailEnd type="none" w="med" len="med"/>
                    </a:lnT>
                  </a:tcPr>
                </a:tc>
                <a:tc rowSpan="5" gridSpan="2">
                  <a:txBody>
                    <a:bodyPr/>
                    <a:lstStyle/>
                    <a:p>
                      <a:pPr algn="ctr">
                        <a:spcAft>
                          <a:spcPts val="0"/>
                        </a:spcAft>
                      </a:pPr>
                      <a:r>
                        <a:rPr lang="zh-CN" sz="1000" kern="0" dirty="0">
                          <a:effectLst/>
                        </a:rPr>
                        <a:t>电子信息科学与技术专业</a:t>
                      </a:r>
                      <a:r>
                        <a:rPr lang="zh-CN" sz="1000" kern="0" dirty="0" smtClean="0">
                          <a:effectLst/>
                        </a:rPr>
                        <a:t>方向</a:t>
                      </a:r>
                    </a:p>
                  </a:txBody>
                  <a:tcPr marL="22057" marR="22057" marT="0" marB="0" anchor="ct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rowSpan="5" hMerge="1">
                  <a:txBody>
                    <a:bodyPr/>
                    <a:lstStyle/>
                    <a:p>
                      <a:endParaRPr lang="zh-CN" altLang="en-US"/>
                    </a:p>
                  </a:txBody>
                  <a:tcPr/>
                </a:tc>
              </a:tr>
              <a:tr h="68213">
                <a:tc>
                  <a:txBody>
                    <a:bodyPr/>
                    <a:lstStyle/>
                    <a:p>
                      <a:pPr algn="l">
                        <a:spcAft>
                          <a:spcPts val="0"/>
                        </a:spcAft>
                      </a:pPr>
                      <a:r>
                        <a:rPr lang="zh-CN" sz="1000" kern="0" dirty="0">
                          <a:effectLst/>
                        </a:rPr>
                        <a:t>电气工程基础</a:t>
                      </a:r>
                      <a:r>
                        <a:rPr lang="en-US" sz="1000" kern="0" dirty="0">
                          <a:effectLst/>
                        </a:rPr>
                        <a:t>#</a:t>
                      </a:r>
                      <a:endParaRPr lang="zh-CN" sz="1000" kern="100" dirty="0">
                        <a:effectLst/>
                        <a:latin typeface="Calibri"/>
                        <a:ea typeface="宋体"/>
                        <a:cs typeface="Times New Roman"/>
                      </a:endParaRPr>
                    </a:p>
                  </a:txBody>
                  <a:tcPr marL="22057" marR="22057" marT="0" marB="0" anchor="ctr">
                    <a:lnL w="12700" cap="flat" cmpd="sng" algn="ctr">
                      <a:solidFill>
                        <a:schemeClr val="tx1"/>
                      </a:solidFill>
                      <a:prstDash val="solid"/>
                      <a:round/>
                      <a:headEnd type="none" w="med" len="med"/>
                      <a:tailEnd type="none" w="med" len="med"/>
                    </a:lnL>
                  </a:tcPr>
                </a:tc>
                <a:tc>
                  <a:txBody>
                    <a:bodyPr/>
                    <a:lstStyle/>
                    <a:p>
                      <a:pPr algn="ctr">
                        <a:spcAft>
                          <a:spcPts val="0"/>
                        </a:spcAft>
                      </a:pPr>
                      <a:r>
                        <a:rPr lang="en-US" sz="1000" kern="0">
                          <a:effectLst/>
                        </a:rPr>
                        <a:t>4</a:t>
                      </a:r>
                      <a:endParaRPr lang="zh-CN" sz="1000" kern="100">
                        <a:effectLst/>
                        <a:latin typeface="Calibri"/>
                        <a:ea typeface="宋体"/>
                        <a:cs typeface="Times New Roman"/>
                      </a:endParaRPr>
                    </a:p>
                  </a:txBody>
                  <a:tcPr marL="22057" marR="22057" marT="0" marB="0" anchor="ctr"/>
                </a:tc>
                <a:tc>
                  <a:txBody>
                    <a:bodyPr/>
                    <a:lstStyle/>
                    <a:p>
                      <a:pPr algn="ctr">
                        <a:spcAft>
                          <a:spcPts val="0"/>
                        </a:spcAft>
                      </a:pPr>
                      <a:r>
                        <a:rPr lang="en-US" sz="1000" kern="0" dirty="0">
                          <a:effectLst/>
                        </a:rPr>
                        <a:t>3+1</a:t>
                      </a:r>
                      <a:endParaRPr lang="zh-CN" sz="1000" kern="100" dirty="0">
                        <a:effectLst/>
                        <a:latin typeface="Calibri"/>
                        <a:ea typeface="宋体"/>
                        <a:cs typeface="Times New Roman"/>
                      </a:endParaRPr>
                    </a:p>
                  </a:txBody>
                  <a:tcPr marL="22057" marR="22057" marT="0" marB="0" anchor="ctr"/>
                </a:tc>
                <a:tc>
                  <a:txBody>
                    <a:bodyPr/>
                    <a:lstStyle/>
                    <a:p>
                      <a:pPr algn="ctr">
                        <a:spcAft>
                          <a:spcPts val="0"/>
                        </a:spcAft>
                      </a:pPr>
                      <a:r>
                        <a:rPr lang="en-US" sz="1000" kern="0" dirty="0">
                          <a:effectLst/>
                        </a:rPr>
                        <a:t>5</a:t>
                      </a:r>
                      <a:endParaRPr lang="zh-CN" sz="1000" kern="100" dirty="0">
                        <a:effectLst/>
                        <a:latin typeface="Calibri"/>
                        <a:ea typeface="宋体"/>
                        <a:cs typeface="Times New Roman"/>
                      </a:endParaRPr>
                    </a:p>
                  </a:txBody>
                  <a:tcPr marL="22057" marR="22057" marT="0" marB="0" anchor="ctr"/>
                </a:tc>
                <a:tc gridSpan="2" vMerge="1">
                  <a:txBody>
                    <a:bodyPr/>
                    <a:lstStyle/>
                    <a:p>
                      <a:pPr algn="ctr">
                        <a:spcAft>
                          <a:spcPts val="0"/>
                        </a:spcAft>
                      </a:pPr>
                      <a:endParaRPr lang="zh-CN" sz="1000" kern="100" dirty="0">
                        <a:effectLst/>
                        <a:latin typeface="Calibri"/>
                        <a:ea typeface="宋体"/>
                        <a:cs typeface="Times New Roman"/>
                      </a:endParaRPr>
                    </a:p>
                  </a:txBody>
                  <a:tcPr marL="22057" marR="22057" marT="0" marB="0">
                    <a:lnR w="12700" cap="flat" cmpd="sng" algn="ctr">
                      <a:solidFill>
                        <a:schemeClr val="tx1"/>
                      </a:solidFill>
                      <a:prstDash val="solid"/>
                      <a:round/>
                      <a:headEnd type="none" w="med" len="med"/>
                      <a:tailEnd type="none" w="med" len="med"/>
                    </a:lnR>
                  </a:tcPr>
                </a:tc>
                <a:tc hMerge="1" vMerge="1">
                  <a:txBody>
                    <a:bodyPr/>
                    <a:lstStyle/>
                    <a:p>
                      <a:endParaRPr lang="zh-CN" altLang="en-US"/>
                    </a:p>
                  </a:txBody>
                  <a:tcPr/>
                </a:tc>
              </a:tr>
              <a:tr h="68213">
                <a:tc>
                  <a:txBody>
                    <a:bodyPr/>
                    <a:lstStyle/>
                    <a:p>
                      <a:pPr algn="l">
                        <a:spcAft>
                          <a:spcPts val="0"/>
                        </a:spcAft>
                      </a:pPr>
                      <a:r>
                        <a:rPr lang="zh-CN" sz="1000" kern="0" dirty="0">
                          <a:effectLst/>
                        </a:rPr>
                        <a:t>通信原理</a:t>
                      </a:r>
                      <a:endParaRPr lang="zh-CN" sz="1000" kern="100" dirty="0">
                        <a:effectLst/>
                        <a:latin typeface="Calibri"/>
                        <a:ea typeface="宋体"/>
                        <a:cs typeface="Times New Roman"/>
                      </a:endParaRPr>
                    </a:p>
                  </a:txBody>
                  <a:tcPr marL="22057" marR="22057" marT="0" marB="0" anchor="ctr">
                    <a:lnL w="12700" cap="flat" cmpd="sng" algn="ctr">
                      <a:solidFill>
                        <a:schemeClr val="tx1"/>
                      </a:solidFill>
                      <a:prstDash val="solid"/>
                      <a:round/>
                      <a:headEnd type="none" w="med" len="med"/>
                      <a:tailEnd type="none" w="med" len="med"/>
                    </a:lnL>
                  </a:tcPr>
                </a:tc>
                <a:tc>
                  <a:txBody>
                    <a:bodyPr/>
                    <a:lstStyle/>
                    <a:p>
                      <a:pPr algn="ctr">
                        <a:spcAft>
                          <a:spcPts val="0"/>
                        </a:spcAft>
                      </a:pPr>
                      <a:r>
                        <a:rPr lang="en-US" sz="1000" kern="0">
                          <a:effectLst/>
                        </a:rPr>
                        <a:t>4</a:t>
                      </a:r>
                      <a:endParaRPr lang="zh-CN" sz="1000" kern="100">
                        <a:effectLst/>
                        <a:latin typeface="Calibri"/>
                        <a:ea typeface="宋体"/>
                        <a:cs typeface="Times New Roman"/>
                      </a:endParaRPr>
                    </a:p>
                  </a:txBody>
                  <a:tcPr marL="22057" marR="22057" marT="0" marB="0" anchor="ctr"/>
                </a:tc>
                <a:tc>
                  <a:txBody>
                    <a:bodyPr/>
                    <a:lstStyle/>
                    <a:p>
                      <a:pPr algn="ctr">
                        <a:spcAft>
                          <a:spcPts val="0"/>
                        </a:spcAft>
                      </a:pPr>
                      <a:r>
                        <a:rPr lang="en-US" sz="1000" kern="0">
                          <a:effectLst/>
                        </a:rPr>
                        <a:t>3+1</a:t>
                      </a:r>
                      <a:endParaRPr lang="zh-CN" sz="1000" kern="100">
                        <a:effectLst/>
                        <a:latin typeface="Calibri"/>
                        <a:ea typeface="宋体"/>
                        <a:cs typeface="Times New Roman"/>
                      </a:endParaRPr>
                    </a:p>
                  </a:txBody>
                  <a:tcPr marL="22057" marR="22057" marT="0" marB="0" anchor="ctr"/>
                </a:tc>
                <a:tc>
                  <a:txBody>
                    <a:bodyPr/>
                    <a:lstStyle/>
                    <a:p>
                      <a:pPr algn="ctr">
                        <a:spcAft>
                          <a:spcPts val="0"/>
                        </a:spcAft>
                      </a:pPr>
                      <a:r>
                        <a:rPr lang="en-US" sz="1000" kern="0">
                          <a:effectLst/>
                        </a:rPr>
                        <a:t>6</a:t>
                      </a:r>
                      <a:endParaRPr lang="zh-CN" sz="1000" kern="100">
                        <a:effectLst/>
                        <a:latin typeface="Calibri"/>
                        <a:ea typeface="宋体"/>
                        <a:cs typeface="Times New Roman"/>
                      </a:endParaRPr>
                    </a:p>
                  </a:txBody>
                  <a:tcPr marL="22057" marR="22057" marT="0" marB="0" anchor="ctr"/>
                </a:tc>
                <a:tc gridSpan="2" vMerge="1">
                  <a:txBody>
                    <a:bodyPr/>
                    <a:lstStyle/>
                    <a:p>
                      <a:pPr algn="ctr">
                        <a:spcAft>
                          <a:spcPts val="0"/>
                        </a:spcAft>
                      </a:pPr>
                      <a:endParaRPr lang="zh-CN" sz="1000" kern="100" dirty="0">
                        <a:effectLst/>
                        <a:latin typeface="Calibri"/>
                        <a:ea typeface="宋体"/>
                        <a:cs typeface="Times New Roman"/>
                      </a:endParaRPr>
                    </a:p>
                  </a:txBody>
                  <a:tcPr marL="22057" marR="22057" marT="0" marB="0">
                    <a:lnR w="12700" cap="flat" cmpd="sng" algn="ctr">
                      <a:solidFill>
                        <a:schemeClr val="tx1"/>
                      </a:solidFill>
                      <a:prstDash val="solid"/>
                      <a:round/>
                      <a:headEnd type="none" w="med" len="med"/>
                      <a:tailEnd type="none" w="med" len="med"/>
                    </a:lnR>
                  </a:tcPr>
                </a:tc>
                <a:tc hMerge="1" vMerge="1">
                  <a:txBody>
                    <a:bodyPr/>
                    <a:lstStyle/>
                    <a:p>
                      <a:endParaRPr lang="zh-CN" altLang="en-US"/>
                    </a:p>
                  </a:txBody>
                  <a:tcPr/>
                </a:tc>
              </a:tr>
              <a:tr h="68213">
                <a:tc>
                  <a:txBody>
                    <a:bodyPr/>
                    <a:lstStyle/>
                    <a:p>
                      <a:pPr algn="l">
                        <a:spcAft>
                          <a:spcPts val="0"/>
                        </a:spcAft>
                      </a:pPr>
                      <a:r>
                        <a:rPr lang="zh-CN" sz="1000" kern="0" dirty="0">
                          <a:effectLst/>
                        </a:rPr>
                        <a:t>电子系统设计</a:t>
                      </a:r>
                      <a:endParaRPr lang="zh-CN" sz="1000" kern="100" dirty="0">
                        <a:effectLst/>
                        <a:latin typeface="Calibri"/>
                        <a:ea typeface="宋体"/>
                        <a:cs typeface="Times New Roman"/>
                      </a:endParaRPr>
                    </a:p>
                  </a:txBody>
                  <a:tcPr marL="22057" marR="22057" marT="0" marB="0" anchor="ctr">
                    <a:lnL w="12700" cap="flat" cmpd="sng" algn="ctr">
                      <a:solidFill>
                        <a:schemeClr val="tx1"/>
                      </a:solidFill>
                      <a:prstDash val="solid"/>
                      <a:round/>
                      <a:headEnd type="none" w="med" len="med"/>
                      <a:tailEnd type="none" w="med" len="med"/>
                    </a:lnL>
                  </a:tcPr>
                </a:tc>
                <a:tc>
                  <a:txBody>
                    <a:bodyPr/>
                    <a:lstStyle/>
                    <a:p>
                      <a:pPr algn="ctr">
                        <a:spcAft>
                          <a:spcPts val="0"/>
                        </a:spcAft>
                      </a:pPr>
                      <a:r>
                        <a:rPr lang="en-US" sz="1000" kern="0" dirty="0">
                          <a:effectLst/>
                        </a:rPr>
                        <a:t>4</a:t>
                      </a:r>
                      <a:endParaRPr lang="zh-CN" sz="1000" kern="100" dirty="0">
                        <a:effectLst/>
                        <a:latin typeface="Calibri"/>
                        <a:ea typeface="宋体"/>
                        <a:cs typeface="Times New Roman"/>
                      </a:endParaRPr>
                    </a:p>
                  </a:txBody>
                  <a:tcPr marL="22057" marR="22057" marT="0" marB="0" anchor="ctr"/>
                </a:tc>
                <a:tc>
                  <a:txBody>
                    <a:bodyPr/>
                    <a:lstStyle/>
                    <a:p>
                      <a:pPr algn="ctr">
                        <a:spcAft>
                          <a:spcPts val="0"/>
                        </a:spcAft>
                      </a:pPr>
                      <a:r>
                        <a:rPr lang="en-US" sz="1000" kern="0">
                          <a:effectLst/>
                        </a:rPr>
                        <a:t>3+1</a:t>
                      </a:r>
                      <a:endParaRPr lang="zh-CN" sz="1000" kern="100">
                        <a:effectLst/>
                        <a:latin typeface="Calibri"/>
                        <a:ea typeface="宋体"/>
                        <a:cs typeface="Times New Roman"/>
                      </a:endParaRPr>
                    </a:p>
                  </a:txBody>
                  <a:tcPr marL="22057" marR="22057" marT="0" marB="0" anchor="ctr"/>
                </a:tc>
                <a:tc>
                  <a:txBody>
                    <a:bodyPr/>
                    <a:lstStyle/>
                    <a:p>
                      <a:pPr algn="ctr">
                        <a:spcAft>
                          <a:spcPts val="0"/>
                        </a:spcAft>
                      </a:pPr>
                      <a:r>
                        <a:rPr lang="en-US" sz="1000" kern="0">
                          <a:effectLst/>
                        </a:rPr>
                        <a:t>6</a:t>
                      </a:r>
                      <a:endParaRPr lang="zh-CN" sz="1000" kern="100">
                        <a:effectLst/>
                        <a:latin typeface="Calibri"/>
                        <a:ea typeface="宋体"/>
                        <a:cs typeface="Times New Roman"/>
                      </a:endParaRPr>
                    </a:p>
                  </a:txBody>
                  <a:tcPr marL="22057" marR="22057" marT="0" marB="0" anchor="ctr"/>
                </a:tc>
                <a:tc gridSpan="2" vMerge="1">
                  <a:txBody>
                    <a:bodyPr/>
                    <a:lstStyle/>
                    <a:p>
                      <a:pPr algn="ctr">
                        <a:spcAft>
                          <a:spcPts val="0"/>
                        </a:spcAft>
                      </a:pPr>
                      <a:endParaRPr lang="zh-CN" sz="1000" kern="100" dirty="0">
                        <a:effectLst/>
                        <a:latin typeface="Calibri"/>
                        <a:ea typeface="宋体"/>
                        <a:cs typeface="Times New Roman"/>
                      </a:endParaRPr>
                    </a:p>
                  </a:txBody>
                  <a:tcPr marL="22057" marR="22057" marT="0" marB="0">
                    <a:lnR w="12700" cap="flat" cmpd="sng" algn="ctr">
                      <a:solidFill>
                        <a:schemeClr val="tx1"/>
                      </a:solidFill>
                      <a:prstDash val="solid"/>
                      <a:round/>
                      <a:headEnd type="none" w="med" len="med"/>
                      <a:tailEnd type="none" w="med" len="med"/>
                    </a:lnR>
                  </a:tcPr>
                </a:tc>
                <a:tc hMerge="1" vMerge="1">
                  <a:txBody>
                    <a:bodyPr/>
                    <a:lstStyle/>
                    <a:p>
                      <a:endParaRPr lang="zh-CN" altLang="en-US"/>
                    </a:p>
                  </a:txBody>
                  <a:tcPr/>
                </a:tc>
              </a:tr>
              <a:tr h="193323">
                <a:tc>
                  <a:txBody>
                    <a:bodyPr/>
                    <a:lstStyle/>
                    <a:p>
                      <a:pPr algn="l">
                        <a:spcAft>
                          <a:spcPts val="0"/>
                        </a:spcAft>
                      </a:pPr>
                      <a:r>
                        <a:rPr lang="zh-CN" sz="1000" kern="0">
                          <a:effectLst/>
                        </a:rPr>
                        <a:t>数字集成电路设计</a:t>
                      </a:r>
                      <a:endParaRPr lang="zh-CN" sz="1000" kern="100">
                        <a:effectLst/>
                        <a:latin typeface="Calibri"/>
                        <a:ea typeface="宋体"/>
                        <a:cs typeface="Times New Roman"/>
                      </a:endParaRPr>
                    </a:p>
                  </a:txBody>
                  <a:tcPr marL="22057" marR="22057" marT="0" marB="0" anchor="ctr">
                    <a:lnL w="12700" cap="flat" cmpd="sng" algn="ctr">
                      <a:solidFill>
                        <a:schemeClr val="tx1"/>
                      </a:solidFill>
                      <a:prstDash val="solid"/>
                      <a:round/>
                      <a:headEnd type="none" w="med" len="med"/>
                      <a:tailEnd type="none" w="med" len="med"/>
                    </a:lnL>
                    <a:lnB w="12700" cap="flat" cmpd="sng" algn="ctr">
                      <a:solidFill>
                        <a:schemeClr val="tx1"/>
                      </a:solidFill>
                      <a:prstDash val="solid"/>
                      <a:round/>
                      <a:headEnd type="none" w="med" len="med"/>
                      <a:tailEnd type="none" w="med" len="med"/>
                    </a:lnB>
                  </a:tcPr>
                </a:tc>
                <a:tc>
                  <a:txBody>
                    <a:bodyPr/>
                    <a:lstStyle/>
                    <a:p>
                      <a:pPr algn="ctr">
                        <a:spcAft>
                          <a:spcPts val="0"/>
                        </a:spcAft>
                      </a:pPr>
                      <a:r>
                        <a:rPr lang="en-US" sz="1000" kern="0" dirty="0">
                          <a:effectLst/>
                        </a:rPr>
                        <a:t>4</a:t>
                      </a:r>
                      <a:endParaRPr lang="zh-CN" sz="1000" kern="100" dirty="0">
                        <a:effectLst/>
                        <a:latin typeface="Calibri"/>
                        <a:ea typeface="宋体"/>
                        <a:cs typeface="Times New Roman"/>
                      </a:endParaRPr>
                    </a:p>
                  </a:txBody>
                  <a:tcPr marL="22057" marR="22057" marT="0" marB="0" anchor="ctr">
                    <a:lnB w="12700" cap="flat" cmpd="sng" algn="ctr">
                      <a:solidFill>
                        <a:schemeClr val="tx1"/>
                      </a:solidFill>
                      <a:prstDash val="solid"/>
                      <a:round/>
                      <a:headEnd type="none" w="med" len="med"/>
                      <a:tailEnd type="none" w="med" len="med"/>
                    </a:lnB>
                  </a:tcPr>
                </a:tc>
                <a:tc>
                  <a:txBody>
                    <a:bodyPr/>
                    <a:lstStyle/>
                    <a:p>
                      <a:pPr algn="ctr">
                        <a:spcAft>
                          <a:spcPts val="0"/>
                        </a:spcAft>
                      </a:pPr>
                      <a:r>
                        <a:rPr lang="en-US" sz="1000" kern="0" dirty="0">
                          <a:effectLst/>
                        </a:rPr>
                        <a:t>3+1</a:t>
                      </a:r>
                      <a:endParaRPr lang="zh-CN" sz="1000" kern="100" dirty="0">
                        <a:effectLst/>
                        <a:latin typeface="Calibri"/>
                        <a:ea typeface="宋体"/>
                        <a:cs typeface="Times New Roman"/>
                      </a:endParaRPr>
                    </a:p>
                  </a:txBody>
                  <a:tcPr marL="22057" marR="22057" marT="0" marB="0" anchor="ctr">
                    <a:lnB w="12700" cap="flat" cmpd="sng" algn="ctr">
                      <a:solidFill>
                        <a:schemeClr val="tx1"/>
                      </a:solidFill>
                      <a:prstDash val="solid"/>
                      <a:round/>
                      <a:headEnd type="none" w="med" len="med"/>
                      <a:tailEnd type="none" w="med" len="med"/>
                    </a:lnB>
                  </a:tcPr>
                </a:tc>
                <a:tc>
                  <a:txBody>
                    <a:bodyPr/>
                    <a:lstStyle/>
                    <a:p>
                      <a:pPr algn="ctr">
                        <a:spcAft>
                          <a:spcPts val="0"/>
                        </a:spcAft>
                      </a:pPr>
                      <a:r>
                        <a:rPr lang="en-US" sz="1000" kern="0">
                          <a:effectLst/>
                        </a:rPr>
                        <a:t>7</a:t>
                      </a:r>
                      <a:endParaRPr lang="zh-CN" sz="1000" kern="100">
                        <a:effectLst/>
                        <a:latin typeface="Calibri"/>
                        <a:ea typeface="宋体"/>
                        <a:cs typeface="Times New Roman"/>
                      </a:endParaRPr>
                    </a:p>
                  </a:txBody>
                  <a:tcPr marL="22057" marR="22057" marT="0" marB="0" anchor="ctr">
                    <a:lnB w="12700" cap="flat" cmpd="sng" algn="ctr">
                      <a:solidFill>
                        <a:schemeClr val="tx1"/>
                      </a:solidFill>
                      <a:prstDash val="solid"/>
                      <a:round/>
                      <a:headEnd type="none" w="med" len="med"/>
                      <a:tailEnd type="none" w="med" len="med"/>
                    </a:lnB>
                  </a:tcPr>
                </a:tc>
                <a:tc gridSpan="2" vMerge="1">
                  <a:txBody>
                    <a:bodyPr/>
                    <a:lstStyle/>
                    <a:p>
                      <a:pPr algn="ctr">
                        <a:spcAft>
                          <a:spcPts val="0"/>
                        </a:spcAft>
                      </a:pPr>
                      <a:endParaRPr lang="zh-CN" sz="1000" kern="100" dirty="0">
                        <a:effectLst/>
                        <a:latin typeface="Calibri"/>
                        <a:ea typeface="宋体"/>
                        <a:cs typeface="Times New Roman"/>
                      </a:endParaRPr>
                    </a:p>
                  </a:txBody>
                  <a:tcPr marL="22057" marR="22057" marT="0" marB="0">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hMerge="1" vMerge="1">
                  <a:txBody>
                    <a:bodyPr/>
                    <a:lstStyle/>
                    <a:p>
                      <a:endParaRPr lang="zh-CN" altLang="en-US"/>
                    </a:p>
                  </a:txBody>
                  <a:tcPr/>
                </a:tc>
              </a:tr>
              <a:tr h="203200">
                <a:tc>
                  <a:txBody>
                    <a:bodyPr/>
                    <a:lstStyle/>
                    <a:p>
                      <a:pPr algn="l">
                        <a:spcAft>
                          <a:spcPts val="0"/>
                        </a:spcAft>
                      </a:pPr>
                      <a:r>
                        <a:rPr lang="zh-CN" sz="1000" kern="0">
                          <a:effectLst/>
                        </a:rPr>
                        <a:t>工程生理学基础</a:t>
                      </a:r>
                      <a:endParaRPr lang="zh-CN" sz="1000" kern="100">
                        <a:effectLst/>
                        <a:latin typeface="Calibri"/>
                        <a:ea typeface="宋体"/>
                        <a:cs typeface="Times New Roman"/>
                      </a:endParaRPr>
                    </a:p>
                  </a:txBody>
                  <a:tcPr marL="22057" marR="22057" marT="0" marB="0" anchor="ct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tcPr>
                </a:tc>
                <a:tc>
                  <a:txBody>
                    <a:bodyPr/>
                    <a:lstStyle/>
                    <a:p>
                      <a:pPr algn="ctr">
                        <a:spcAft>
                          <a:spcPts val="0"/>
                        </a:spcAft>
                      </a:pPr>
                      <a:r>
                        <a:rPr lang="en-US" sz="1000" kern="0">
                          <a:effectLst/>
                        </a:rPr>
                        <a:t>4</a:t>
                      </a:r>
                      <a:endParaRPr lang="zh-CN" sz="1000" kern="100">
                        <a:effectLst/>
                        <a:latin typeface="Calibri"/>
                        <a:ea typeface="宋体"/>
                        <a:cs typeface="Times New Roman"/>
                      </a:endParaRPr>
                    </a:p>
                  </a:txBody>
                  <a:tcPr marL="22057" marR="22057" marT="0" marB="0" anchor="ctr">
                    <a:lnT w="12700" cap="flat" cmpd="sng" algn="ctr">
                      <a:solidFill>
                        <a:schemeClr val="tx1"/>
                      </a:solidFill>
                      <a:prstDash val="solid"/>
                      <a:round/>
                      <a:headEnd type="none" w="med" len="med"/>
                      <a:tailEnd type="none" w="med" len="med"/>
                    </a:lnT>
                  </a:tcPr>
                </a:tc>
                <a:tc>
                  <a:txBody>
                    <a:bodyPr/>
                    <a:lstStyle/>
                    <a:p>
                      <a:pPr algn="ctr">
                        <a:spcAft>
                          <a:spcPts val="0"/>
                        </a:spcAft>
                      </a:pPr>
                      <a:r>
                        <a:rPr lang="en-US" sz="1000" kern="0" dirty="0">
                          <a:effectLst/>
                        </a:rPr>
                        <a:t>3+1</a:t>
                      </a:r>
                      <a:endParaRPr lang="zh-CN" sz="1000" kern="100" dirty="0">
                        <a:effectLst/>
                        <a:latin typeface="Calibri"/>
                        <a:ea typeface="宋体"/>
                        <a:cs typeface="Times New Roman"/>
                      </a:endParaRPr>
                    </a:p>
                  </a:txBody>
                  <a:tcPr marL="22057" marR="22057" marT="0" marB="0" anchor="ctr">
                    <a:lnT w="12700" cap="flat" cmpd="sng" algn="ctr">
                      <a:solidFill>
                        <a:schemeClr val="tx1"/>
                      </a:solidFill>
                      <a:prstDash val="solid"/>
                      <a:round/>
                      <a:headEnd type="none" w="med" len="med"/>
                      <a:tailEnd type="none" w="med" len="med"/>
                    </a:lnT>
                  </a:tcPr>
                </a:tc>
                <a:tc>
                  <a:txBody>
                    <a:bodyPr/>
                    <a:lstStyle/>
                    <a:p>
                      <a:pPr algn="ctr">
                        <a:spcAft>
                          <a:spcPts val="0"/>
                        </a:spcAft>
                      </a:pPr>
                      <a:r>
                        <a:rPr lang="en-US" sz="1000" kern="0" dirty="0">
                          <a:effectLst/>
                        </a:rPr>
                        <a:t>4</a:t>
                      </a:r>
                      <a:endParaRPr lang="zh-CN" sz="1000" kern="100" dirty="0">
                        <a:effectLst/>
                        <a:latin typeface="Calibri"/>
                        <a:ea typeface="宋体"/>
                        <a:cs typeface="Times New Roman"/>
                      </a:endParaRPr>
                    </a:p>
                  </a:txBody>
                  <a:tcPr marL="22057" marR="22057" marT="0" marB="0" anchor="ctr">
                    <a:lnT w="12700" cap="flat" cmpd="sng" algn="ctr">
                      <a:solidFill>
                        <a:schemeClr val="tx1"/>
                      </a:solidFill>
                      <a:prstDash val="solid"/>
                      <a:round/>
                      <a:headEnd type="none" w="med" len="med"/>
                      <a:tailEnd type="none" w="med" len="med"/>
                    </a:lnT>
                  </a:tcPr>
                </a:tc>
                <a:tc rowSpan="5" gridSpan="2">
                  <a:txBody>
                    <a:bodyPr/>
                    <a:lstStyle/>
                    <a:p>
                      <a:pPr algn="ctr">
                        <a:spcAft>
                          <a:spcPts val="0"/>
                        </a:spcAft>
                      </a:pPr>
                      <a:r>
                        <a:rPr lang="zh-CN" sz="1000" kern="0" dirty="0">
                          <a:effectLst/>
                        </a:rPr>
                        <a:t>生物医学工程专业</a:t>
                      </a:r>
                      <a:r>
                        <a:rPr lang="zh-CN" sz="1000" kern="0" dirty="0" smtClean="0">
                          <a:effectLst/>
                        </a:rPr>
                        <a:t>方向</a:t>
                      </a:r>
                      <a:endParaRPr lang="zh-CN" sz="1000" kern="100" dirty="0">
                        <a:effectLst/>
                        <a:latin typeface="Calibri"/>
                        <a:ea typeface="宋体"/>
                        <a:cs typeface="Times New Roman"/>
                      </a:endParaRPr>
                    </a:p>
                  </a:txBody>
                  <a:tcPr marL="22057" marR="22057" marT="0" marB="0" anchor="ct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rowSpan="5" hMerge="1">
                  <a:txBody>
                    <a:bodyPr/>
                    <a:lstStyle/>
                    <a:p>
                      <a:endParaRPr lang="zh-CN" altLang="en-US"/>
                    </a:p>
                  </a:txBody>
                  <a:tcPr/>
                </a:tc>
              </a:tr>
              <a:tr h="65149">
                <a:tc>
                  <a:txBody>
                    <a:bodyPr/>
                    <a:lstStyle/>
                    <a:p>
                      <a:pPr algn="l">
                        <a:spcAft>
                          <a:spcPts val="0"/>
                        </a:spcAft>
                      </a:pPr>
                      <a:r>
                        <a:rPr lang="zh-CN" sz="1000" kern="0">
                          <a:effectLst/>
                        </a:rPr>
                        <a:t>生物医学工程基础</a:t>
                      </a:r>
                      <a:endParaRPr lang="zh-CN" sz="1000" kern="100">
                        <a:effectLst/>
                        <a:latin typeface="Calibri"/>
                        <a:ea typeface="宋体"/>
                        <a:cs typeface="Times New Roman"/>
                      </a:endParaRPr>
                    </a:p>
                  </a:txBody>
                  <a:tcPr marL="22057" marR="22057" marT="0" marB="0" anchor="ctr">
                    <a:lnL w="12700" cap="flat" cmpd="sng" algn="ctr">
                      <a:solidFill>
                        <a:schemeClr val="tx1"/>
                      </a:solidFill>
                      <a:prstDash val="solid"/>
                      <a:round/>
                      <a:headEnd type="none" w="med" len="med"/>
                      <a:tailEnd type="none" w="med" len="med"/>
                    </a:lnL>
                  </a:tcPr>
                </a:tc>
                <a:tc>
                  <a:txBody>
                    <a:bodyPr/>
                    <a:lstStyle/>
                    <a:p>
                      <a:pPr algn="ctr">
                        <a:spcAft>
                          <a:spcPts val="0"/>
                        </a:spcAft>
                      </a:pPr>
                      <a:r>
                        <a:rPr lang="en-US" sz="1000" kern="0">
                          <a:effectLst/>
                        </a:rPr>
                        <a:t>4</a:t>
                      </a:r>
                      <a:endParaRPr lang="zh-CN" sz="1000" kern="100">
                        <a:effectLst/>
                        <a:latin typeface="Calibri"/>
                        <a:ea typeface="宋体"/>
                        <a:cs typeface="Times New Roman"/>
                      </a:endParaRPr>
                    </a:p>
                  </a:txBody>
                  <a:tcPr marL="22057" marR="22057" marT="0" marB="0" anchor="ctr"/>
                </a:tc>
                <a:tc>
                  <a:txBody>
                    <a:bodyPr/>
                    <a:lstStyle/>
                    <a:p>
                      <a:pPr algn="ctr">
                        <a:spcAft>
                          <a:spcPts val="0"/>
                        </a:spcAft>
                      </a:pPr>
                      <a:r>
                        <a:rPr lang="en-US" sz="1000" kern="0">
                          <a:effectLst/>
                        </a:rPr>
                        <a:t>3+1</a:t>
                      </a:r>
                      <a:endParaRPr lang="zh-CN" sz="1000" kern="100">
                        <a:effectLst/>
                        <a:latin typeface="Calibri"/>
                        <a:ea typeface="宋体"/>
                        <a:cs typeface="Times New Roman"/>
                      </a:endParaRPr>
                    </a:p>
                  </a:txBody>
                  <a:tcPr marL="22057" marR="22057" marT="0" marB="0" anchor="ctr"/>
                </a:tc>
                <a:tc>
                  <a:txBody>
                    <a:bodyPr/>
                    <a:lstStyle/>
                    <a:p>
                      <a:pPr algn="ctr">
                        <a:spcAft>
                          <a:spcPts val="0"/>
                        </a:spcAft>
                      </a:pPr>
                      <a:r>
                        <a:rPr lang="en-US" sz="1000" kern="0">
                          <a:effectLst/>
                        </a:rPr>
                        <a:t>5</a:t>
                      </a:r>
                      <a:endParaRPr lang="zh-CN" sz="1000" kern="100">
                        <a:effectLst/>
                        <a:latin typeface="Calibri"/>
                        <a:ea typeface="宋体"/>
                        <a:cs typeface="Times New Roman"/>
                      </a:endParaRPr>
                    </a:p>
                  </a:txBody>
                  <a:tcPr marL="22057" marR="22057" marT="0" marB="0" anchor="ctr"/>
                </a:tc>
                <a:tc gridSpan="2" vMerge="1">
                  <a:txBody>
                    <a:bodyPr/>
                    <a:lstStyle/>
                    <a:p>
                      <a:pPr algn="ctr">
                        <a:spcAft>
                          <a:spcPts val="0"/>
                        </a:spcAft>
                      </a:pPr>
                      <a:endParaRPr lang="zh-CN" sz="1000" kern="100" dirty="0">
                        <a:effectLst/>
                        <a:latin typeface="Calibri"/>
                        <a:ea typeface="宋体"/>
                        <a:cs typeface="Times New Roman"/>
                      </a:endParaRPr>
                    </a:p>
                  </a:txBody>
                  <a:tcPr marL="22057" marR="22057" marT="0" marB="0">
                    <a:lnR w="12700" cap="flat" cmpd="sng" algn="ctr">
                      <a:solidFill>
                        <a:schemeClr val="tx1"/>
                      </a:solidFill>
                      <a:prstDash val="solid"/>
                      <a:round/>
                      <a:headEnd type="none" w="med" len="med"/>
                      <a:tailEnd type="none" w="med" len="med"/>
                    </a:lnR>
                  </a:tcPr>
                </a:tc>
                <a:tc hMerge="1" vMerge="1">
                  <a:txBody>
                    <a:bodyPr/>
                    <a:lstStyle/>
                    <a:p>
                      <a:endParaRPr lang="zh-CN" altLang="en-US"/>
                    </a:p>
                  </a:txBody>
                  <a:tcPr/>
                </a:tc>
              </a:tr>
              <a:tr h="65149">
                <a:tc>
                  <a:txBody>
                    <a:bodyPr/>
                    <a:lstStyle/>
                    <a:p>
                      <a:pPr algn="l">
                        <a:spcAft>
                          <a:spcPts val="0"/>
                        </a:spcAft>
                      </a:pPr>
                      <a:r>
                        <a:rPr lang="zh-CN" sz="1000" kern="0">
                          <a:effectLst/>
                        </a:rPr>
                        <a:t>电子系统设计</a:t>
                      </a:r>
                      <a:endParaRPr lang="zh-CN" sz="1000" kern="100">
                        <a:effectLst/>
                        <a:latin typeface="Calibri"/>
                        <a:ea typeface="宋体"/>
                        <a:cs typeface="Times New Roman"/>
                      </a:endParaRPr>
                    </a:p>
                  </a:txBody>
                  <a:tcPr marL="22057" marR="22057" marT="0" marB="0" anchor="ctr">
                    <a:lnL w="12700" cap="flat" cmpd="sng" algn="ctr">
                      <a:solidFill>
                        <a:schemeClr val="tx1"/>
                      </a:solidFill>
                      <a:prstDash val="solid"/>
                      <a:round/>
                      <a:headEnd type="none" w="med" len="med"/>
                      <a:tailEnd type="none" w="med" len="med"/>
                    </a:lnL>
                  </a:tcPr>
                </a:tc>
                <a:tc>
                  <a:txBody>
                    <a:bodyPr/>
                    <a:lstStyle/>
                    <a:p>
                      <a:pPr algn="ctr">
                        <a:spcAft>
                          <a:spcPts val="0"/>
                        </a:spcAft>
                      </a:pPr>
                      <a:r>
                        <a:rPr lang="en-US" sz="1000" kern="0">
                          <a:effectLst/>
                        </a:rPr>
                        <a:t>4</a:t>
                      </a:r>
                      <a:endParaRPr lang="zh-CN" sz="1000" kern="100">
                        <a:effectLst/>
                        <a:latin typeface="Calibri"/>
                        <a:ea typeface="宋体"/>
                        <a:cs typeface="Times New Roman"/>
                      </a:endParaRPr>
                    </a:p>
                  </a:txBody>
                  <a:tcPr marL="22057" marR="22057" marT="0" marB="0" anchor="ctr"/>
                </a:tc>
                <a:tc>
                  <a:txBody>
                    <a:bodyPr/>
                    <a:lstStyle/>
                    <a:p>
                      <a:pPr algn="ctr">
                        <a:spcAft>
                          <a:spcPts val="0"/>
                        </a:spcAft>
                      </a:pPr>
                      <a:r>
                        <a:rPr lang="en-US" sz="1000" kern="0">
                          <a:effectLst/>
                        </a:rPr>
                        <a:t>3+1</a:t>
                      </a:r>
                      <a:endParaRPr lang="zh-CN" sz="1000" kern="100">
                        <a:effectLst/>
                        <a:latin typeface="Calibri"/>
                        <a:ea typeface="宋体"/>
                        <a:cs typeface="Times New Roman"/>
                      </a:endParaRPr>
                    </a:p>
                  </a:txBody>
                  <a:tcPr marL="22057" marR="22057" marT="0" marB="0" anchor="ctr"/>
                </a:tc>
                <a:tc>
                  <a:txBody>
                    <a:bodyPr/>
                    <a:lstStyle/>
                    <a:p>
                      <a:pPr algn="ctr">
                        <a:spcAft>
                          <a:spcPts val="0"/>
                        </a:spcAft>
                      </a:pPr>
                      <a:r>
                        <a:rPr lang="en-US" sz="1000" kern="0">
                          <a:effectLst/>
                        </a:rPr>
                        <a:t>6</a:t>
                      </a:r>
                      <a:endParaRPr lang="zh-CN" sz="1000" kern="100">
                        <a:effectLst/>
                        <a:latin typeface="Calibri"/>
                        <a:ea typeface="宋体"/>
                        <a:cs typeface="Times New Roman"/>
                      </a:endParaRPr>
                    </a:p>
                  </a:txBody>
                  <a:tcPr marL="22057" marR="22057" marT="0" marB="0" anchor="ctr"/>
                </a:tc>
                <a:tc gridSpan="2" vMerge="1">
                  <a:txBody>
                    <a:bodyPr/>
                    <a:lstStyle/>
                    <a:p>
                      <a:pPr algn="ctr">
                        <a:spcAft>
                          <a:spcPts val="0"/>
                        </a:spcAft>
                      </a:pPr>
                      <a:endParaRPr lang="zh-CN" sz="1000" kern="100" dirty="0">
                        <a:effectLst/>
                        <a:latin typeface="Calibri"/>
                        <a:ea typeface="宋体"/>
                        <a:cs typeface="Times New Roman"/>
                      </a:endParaRPr>
                    </a:p>
                  </a:txBody>
                  <a:tcPr marL="22057" marR="22057" marT="0" marB="0">
                    <a:lnR w="12700" cap="flat" cmpd="sng" algn="ctr">
                      <a:solidFill>
                        <a:schemeClr val="tx1"/>
                      </a:solidFill>
                      <a:prstDash val="solid"/>
                      <a:round/>
                      <a:headEnd type="none" w="med" len="med"/>
                      <a:tailEnd type="none" w="med" len="med"/>
                    </a:lnR>
                  </a:tcPr>
                </a:tc>
                <a:tc hMerge="1" vMerge="1">
                  <a:txBody>
                    <a:bodyPr/>
                    <a:lstStyle/>
                    <a:p>
                      <a:endParaRPr lang="zh-CN" altLang="en-US"/>
                    </a:p>
                  </a:txBody>
                  <a:tcPr/>
                </a:tc>
              </a:tr>
              <a:tr h="65149">
                <a:tc>
                  <a:txBody>
                    <a:bodyPr/>
                    <a:lstStyle/>
                    <a:p>
                      <a:pPr algn="l">
                        <a:spcAft>
                          <a:spcPts val="0"/>
                        </a:spcAft>
                      </a:pPr>
                      <a:r>
                        <a:rPr lang="zh-CN" sz="1000" kern="0">
                          <a:effectLst/>
                        </a:rPr>
                        <a:t>高频与射频电子学</a:t>
                      </a:r>
                      <a:r>
                        <a:rPr lang="en-US" sz="1000" kern="0">
                          <a:effectLst/>
                        </a:rPr>
                        <a:t>#</a:t>
                      </a:r>
                      <a:endParaRPr lang="zh-CN" sz="1000" kern="100">
                        <a:effectLst/>
                        <a:latin typeface="Calibri"/>
                        <a:ea typeface="宋体"/>
                        <a:cs typeface="Times New Roman"/>
                      </a:endParaRPr>
                    </a:p>
                  </a:txBody>
                  <a:tcPr marL="22057" marR="22057" marT="0" marB="0" anchor="ctr">
                    <a:lnL w="12700" cap="flat" cmpd="sng" algn="ctr">
                      <a:solidFill>
                        <a:schemeClr val="tx1"/>
                      </a:solidFill>
                      <a:prstDash val="solid"/>
                      <a:round/>
                      <a:headEnd type="none" w="med" len="med"/>
                      <a:tailEnd type="none" w="med" len="med"/>
                    </a:lnL>
                  </a:tcPr>
                </a:tc>
                <a:tc>
                  <a:txBody>
                    <a:bodyPr/>
                    <a:lstStyle/>
                    <a:p>
                      <a:pPr algn="ctr">
                        <a:spcAft>
                          <a:spcPts val="0"/>
                        </a:spcAft>
                      </a:pPr>
                      <a:r>
                        <a:rPr lang="en-US" sz="1000" kern="0">
                          <a:effectLst/>
                        </a:rPr>
                        <a:t>4</a:t>
                      </a:r>
                      <a:endParaRPr lang="zh-CN" sz="1000" kern="100">
                        <a:effectLst/>
                        <a:latin typeface="Calibri"/>
                        <a:ea typeface="宋体"/>
                        <a:cs typeface="Times New Roman"/>
                      </a:endParaRPr>
                    </a:p>
                  </a:txBody>
                  <a:tcPr marL="22057" marR="22057" marT="0" marB="0" anchor="ctr"/>
                </a:tc>
                <a:tc>
                  <a:txBody>
                    <a:bodyPr/>
                    <a:lstStyle/>
                    <a:p>
                      <a:pPr algn="ctr">
                        <a:spcAft>
                          <a:spcPts val="0"/>
                        </a:spcAft>
                      </a:pPr>
                      <a:r>
                        <a:rPr lang="en-US" sz="1000" kern="0">
                          <a:effectLst/>
                        </a:rPr>
                        <a:t>3+1</a:t>
                      </a:r>
                      <a:endParaRPr lang="zh-CN" sz="1000" kern="100">
                        <a:effectLst/>
                        <a:latin typeface="Calibri"/>
                        <a:ea typeface="宋体"/>
                        <a:cs typeface="Times New Roman"/>
                      </a:endParaRPr>
                    </a:p>
                  </a:txBody>
                  <a:tcPr marL="22057" marR="22057" marT="0" marB="0" anchor="ctr"/>
                </a:tc>
                <a:tc>
                  <a:txBody>
                    <a:bodyPr/>
                    <a:lstStyle/>
                    <a:p>
                      <a:pPr algn="ctr">
                        <a:spcAft>
                          <a:spcPts val="0"/>
                        </a:spcAft>
                      </a:pPr>
                      <a:r>
                        <a:rPr lang="en-US" sz="1000" kern="0">
                          <a:effectLst/>
                        </a:rPr>
                        <a:t>6</a:t>
                      </a:r>
                      <a:endParaRPr lang="zh-CN" sz="1000" kern="100">
                        <a:effectLst/>
                        <a:latin typeface="Calibri"/>
                        <a:ea typeface="宋体"/>
                        <a:cs typeface="Times New Roman"/>
                      </a:endParaRPr>
                    </a:p>
                  </a:txBody>
                  <a:tcPr marL="22057" marR="22057" marT="0" marB="0" anchor="ctr"/>
                </a:tc>
                <a:tc gridSpan="2" vMerge="1">
                  <a:txBody>
                    <a:bodyPr/>
                    <a:lstStyle/>
                    <a:p>
                      <a:pPr algn="ctr">
                        <a:spcAft>
                          <a:spcPts val="0"/>
                        </a:spcAft>
                      </a:pPr>
                      <a:endParaRPr lang="zh-CN" sz="1000" kern="100" dirty="0">
                        <a:effectLst/>
                        <a:latin typeface="Calibri"/>
                        <a:ea typeface="宋体"/>
                        <a:cs typeface="Times New Roman"/>
                      </a:endParaRPr>
                    </a:p>
                  </a:txBody>
                  <a:tcPr marL="22057" marR="22057" marT="0" marB="0">
                    <a:lnR w="12700" cap="flat" cmpd="sng" algn="ctr">
                      <a:solidFill>
                        <a:schemeClr val="tx1"/>
                      </a:solidFill>
                      <a:prstDash val="solid"/>
                      <a:round/>
                      <a:headEnd type="none" w="med" len="med"/>
                      <a:tailEnd type="none" w="med" len="med"/>
                    </a:lnR>
                  </a:tcPr>
                </a:tc>
                <a:tc hMerge="1" vMerge="1">
                  <a:txBody>
                    <a:bodyPr/>
                    <a:lstStyle/>
                    <a:p>
                      <a:endParaRPr lang="zh-CN" altLang="en-US"/>
                    </a:p>
                  </a:txBody>
                  <a:tcPr/>
                </a:tc>
              </a:tr>
              <a:tr h="65149">
                <a:tc>
                  <a:txBody>
                    <a:bodyPr/>
                    <a:lstStyle/>
                    <a:p>
                      <a:pPr algn="l">
                        <a:spcAft>
                          <a:spcPts val="0"/>
                        </a:spcAft>
                      </a:pPr>
                      <a:r>
                        <a:rPr lang="zh-CN" sz="1000" kern="0">
                          <a:effectLst/>
                        </a:rPr>
                        <a:t>数字集成电路设计</a:t>
                      </a:r>
                      <a:endParaRPr lang="zh-CN" sz="1000" kern="100">
                        <a:effectLst/>
                        <a:latin typeface="Calibri"/>
                        <a:ea typeface="宋体"/>
                        <a:cs typeface="Times New Roman"/>
                      </a:endParaRPr>
                    </a:p>
                  </a:txBody>
                  <a:tcPr marL="22057" marR="22057" marT="0" marB="0" anchor="ctr">
                    <a:lnL w="12700" cap="flat" cmpd="sng" algn="ctr">
                      <a:solidFill>
                        <a:schemeClr val="tx1"/>
                      </a:solidFill>
                      <a:prstDash val="solid"/>
                      <a:round/>
                      <a:headEnd type="none" w="med" len="med"/>
                      <a:tailEnd type="none" w="med" len="med"/>
                    </a:lnL>
                    <a:lnB w="12700" cap="flat" cmpd="sng" algn="ctr">
                      <a:solidFill>
                        <a:schemeClr val="tx1"/>
                      </a:solidFill>
                      <a:prstDash val="solid"/>
                      <a:round/>
                      <a:headEnd type="none" w="med" len="med"/>
                      <a:tailEnd type="none" w="med" len="med"/>
                    </a:lnB>
                  </a:tcPr>
                </a:tc>
                <a:tc>
                  <a:txBody>
                    <a:bodyPr/>
                    <a:lstStyle/>
                    <a:p>
                      <a:pPr algn="ctr">
                        <a:spcAft>
                          <a:spcPts val="0"/>
                        </a:spcAft>
                      </a:pPr>
                      <a:r>
                        <a:rPr lang="en-US" sz="1000" kern="0">
                          <a:effectLst/>
                        </a:rPr>
                        <a:t>4</a:t>
                      </a:r>
                      <a:endParaRPr lang="zh-CN" sz="1000" kern="100">
                        <a:effectLst/>
                        <a:latin typeface="Calibri"/>
                        <a:ea typeface="宋体"/>
                        <a:cs typeface="Times New Roman"/>
                      </a:endParaRPr>
                    </a:p>
                  </a:txBody>
                  <a:tcPr marL="22057" marR="22057" marT="0" marB="0" anchor="ctr">
                    <a:lnB w="12700" cap="flat" cmpd="sng" algn="ctr">
                      <a:solidFill>
                        <a:schemeClr val="tx1"/>
                      </a:solidFill>
                      <a:prstDash val="solid"/>
                      <a:round/>
                      <a:headEnd type="none" w="med" len="med"/>
                      <a:tailEnd type="none" w="med" len="med"/>
                    </a:lnB>
                  </a:tcPr>
                </a:tc>
                <a:tc>
                  <a:txBody>
                    <a:bodyPr/>
                    <a:lstStyle/>
                    <a:p>
                      <a:pPr algn="ctr">
                        <a:spcAft>
                          <a:spcPts val="0"/>
                        </a:spcAft>
                      </a:pPr>
                      <a:r>
                        <a:rPr lang="en-US" sz="1000" kern="0">
                          <a:effectLst/>
                        </a:rPr>
                        <a:t>3+1</a:t>
                      </a:r>
                      <a:endParaRPr lang="zh-CN" sz="1000" kern="100">
                        <a:effectLst/>
                        <a:latin typeface="Calibri"/>
                        <a:ea typeface="宋体"/>
                        <a:cs typeface="Times New Roman"/>
                      </a:endParaRPr>
                    </a:p>
                  </a:txBody>
                  <a:tcPr marL="22057" marR="22057" marT="0" marB="0" anchor="ctr">
                    <a:lnB w="12700" cap="flat" cmpd="sng" algn="ctr">
                      <a:solidFill>
                        <a:schemeClr val="tx1"/>
                      </a:solidFill>
                      <a:prstDash val="solid"/>
                      <a:round/>
                      <a:headEnd type="none" w="med" len="med"/>
                      <a:tailEnd type="none" w="med" len="med"/>
                    </a:lnB>
                  </a:tcPr>
                </a:tc>
                <a:tc>
                  <a:txBody>
                    <a:bodyPr/>
                    <a:lstStyle/>
                    <a:p>
                      <a:pPr algn="ctr">
                        <a:spcAft>
                          <a:spcPts val="0"/>
                        </a:spcAft>
                      </a:pPr>
                      <a:r>
                        <a:rPr lang="en-US" sz="1000" kern="0">
                          <a:effectLst/>
                        </a:rPr>
                        <a:t>7</a:t>
                      </a:r>
                      <a:endParaRPr lang="zh-CN" sz="1000" kern="100">
                        <a:effectLst/>
                        <a:latin typeface="Calibri"/>
                        <a:ea typeface="宋体"/>
                        <a:cs typeface="Times New Roman"/>
                      </a:endParaRPr>
                    </a:p>
                  </a:txBody>
                  <a:tcPr marL="22057" marR="22057" marT="0" marB="0" anchor="ctr">
                    <a:lnB w="12700" cap="flat" cmpd="sng" algn="ctr">
                      <a:solidFill>
                        <a:schemeClr val="tx1"/>
                      </a:solidFill>
                      <a:prstDash val="solid"/>
                      <a:round/>
                      <a:headEnd type="none" w="med" len="med"/>
                      <a:tailEnd type="none" w="med" len="med"/>
                    </a:lnB>
                  </a:tcPr>
                </a:tc>
                <a:tc gridSpan="2" vMerge="1">
                  <a:txBody>
                    <a:bodyPr/>
                    <a:lstStyle/>
                    <a:p>
                      <a:pPr algn="ctr">
                        <a:spcAft>
                          <a:spcPts val="0"/>
                        </a:spcAft>
                      </a:pPr>
                      <a:endParaRPr lang="zh-CN" sz="1000" kern="100" dirty="0">
                        <a:effectLst/>
                        <a:latin typeface="Calibri"/>
                        <a:ea typeface="宋体"/>
                        <a:cs typeface="Times New Roman"/>
                      </a:endParaRPr>
                    </a:p>
                  </a:txBody>
                  <a:tcPr marL="22057" marR="22057" marT="0" marB="0">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hMerge="1" vMerge="1">
                  <a:txBody>
                    <a:bodyPr/>
                    <a:lstStyle/>
                    <a:p>
                      <a:endParaRPr lang="zh-CN" altLang="en-US"/>
                    </a:p>
                  </a:txBody>
                  <a:tcPr/>
                </a:tc>
              </a:tr>
              <a:tr h="214489">
                <a:tc>
                  <a:txBody>
                    <a:bodyPr/>
                    <a:lstStyle/>
                    <a:p>
                      <a:pPr algn="l">
                        <a:spcAft>
                          <a:spcPts val="0"/>
                        </a:spcAft>
                      </a:pPr>
                      <a:r>
                        <a:rPr lang="zh-CN" sz="1000" kern="0">
                          <a:effectLst/>
                        </a:rPr>
                        <a:t>半导体物理与器件原理</a:t>
                      </a:r>
                      <a:endParaRPr lang="zh-CN" sz="1000" kern="100">
                        <a:effectLst/>
                        <a:latin typeface="Calibri"/>
                        <a:ea typeface="宋体"/>
                        <a:cs typeface="Times New Roman"/>
                      </a:endParaRPr>
                    </a:p>
                  </a:txBody>
                  <a:tcPr marL="22057" marR="22057" marT="0" marB="0" anchor="ct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tcPr>
                </a:tc>
                <a:tc>
                  <a:txBody>
                    <a:bodyPr/>
                    <a:lstStyle/>
                    <a:p>
                      <a:pPr algn="ctr">
                        <a:spcAft>
                          <a:spcPts val="0"/>
                        </a:spcAft>
                      </a:pPr>
                      <a:r>
                        <a:rPr lang="en-US" sz="1000" kern="0">
                          <a:effectLst/>
                        </a:rPr>
                        <a:t>4</a:t>
                      </a:r>
                      <a:endParaRPr lang="zh-CN" sz="1000" kern="100">
                        <a:effectLst/>
                        <a:latin typeface="Calibri"/>
                        <a:ea typeface="宋体"/>
                        <a:cs typeface="Times New Roman"/>
                      </a:endParaRPr>
                    </a:p>
                  </a:txBody>
                  <a:tcPr marL="22057" marR="22057" marT="0" marB="0" anchor="ctr">
                    <a:lnT w="12700" cap="flat" cmpd="sng" algn="ctr">
                      <a:solidFill>
                        <a:schemeClr val="tx1"/>
                      </a:solidFill>
                      <a:prstDash val="solid"/>
                      <a:round/>
                      <a:headEnd type="none" w="med" len="med"/>
                      <a:tailEnd type="none" w="med" len="med"/>
                    </a:lnT>
                  </a:tcPr>
                </a:tc>
                <a:tc>
                  <a:txBody>
                    <a:bodyPr/>
                    <a:lstStyle/>
                    <a:p>
                      <a:pPr algn="ctr">
                        <a:spcAft>
                          <a:spcPts val="0"/>
                        </a:spcAft>
                      </a:pPr>
                      <a:r>
                        <a:rPr lang="en-US" sz="1000" kern="0">
                          <a:effectLst/>
                        </a:rPr>
                        <a:t>3+1</a:t>
                      </a:r>
                      <a:endParaRPr lang="zh-CN" sz="1000" kern="100">
                        <a:effectLst/>
                        <a:latin typeface="Calibri"/>
                        <a:ea typeface="宋体"/>
                        <a:cs typeface="Times New Roman"/>
                      </a:endParaRPr>
                    </a:p>
                  </a:txBody>
                  <a:tcPr marL="22057" marR="22057" marT="0" marB="0" anchor="ctr">
                    <a:lnT w="12700" cap="flat" cmpd="sng" algn="ctr">
                      <a:solidFill>
                        <a:schemeClr val="tx1"/>
                      </a:solidFill>
                      <a:prstDash val="solid"/>
                      <a:round/>
                      <a:headEnd type="none" w="med" len="med"/>
                      <a:tailEnd type="none" w="med" len="med"/>
                    </a:lnT>
                  </a:tcPr>
                </a:tc>
                <a:tc>
                  <a:txBody>
                    <a:bodyPr/>
                    <a:lstStyle/>
                    <a:p>
                      <a:pPr algn="ctr">
                        <a:spcAft>
                          <a:spcPts val="0"/>
                        </a:spcAft>
                      </a:pPr>
                      <a:r>
                        <a:rPr lang="en-US" sz="1000" kern="0">
                          <a:effectLst/>
                        </a:rPr>
                        <a:t>4</a:t>
                      </a:r>
                      <a:endParaRPr lang="zh-CN" sz="1000" kern="100">
                        <a:effectLst/>
                        <a:latin typeface="Calibri"/>
                        <a:ea typeface="宋体"/>
                        <a:cs typeface="Times New Roman"/>
                      </a:endParaRPr>
                    </a:p>
                  </a:txBody>
                  <a:tcPr marL="22057" marR="22057" marT="0" marB="0" anchor="ctr">
                    <a:lnT w="12700" cap="flat" cmpd="sng" algn="ctr">
                      <a:solidFill>
                        <a:schemeClr val="tx1"/>
                      </a:solidFill>
                      <a:prstDash val="solid"/>
                      <a:round/>
                      <a:headEnd type="none" w="med" len="med"/>
                      <a:tailEnd type="none" w="med" len="med"/>
                    </a:lnT>
                  </a:tcPr>
                </a:tc>
                <a:tc rowSpan="5" gridSpan="2">
                  <a:txBody>
                    <a:bodyPr/>
                    <a:lstStyle/>
                    <a:p>
                      <a:pPr algn="ctr">
                        <a:spcAft>
                          <a:spcPts val="0"/>
                        </a:spcAft>
                      </a:pPr>
                      <a:r>
                        <a:rPr lang="zh-CN" sz="1000" kern="0" dirty="0">
                          <a:effectLst/>
                        </a:rPr>
                        <a:t>微电子科学与工程专业</a:t>
                      </a:r>
                      <a:r>
                        <a:rPr lang="zh-CN" sz="1000" kern="0" dirty="0" smtClean="0">
                          <a:effectLst/>
                        </a:rPr>
                        <a:t>方向</a:t>
                      </a:r>
                      <a:endParaRPr lang="zh-CN" sz="1000" kern="100" dirty="0">
                        <a:effectLst/>
                        <a:latin typeface="Calibri"/>
                        <a:ea typeface="宋体"/>
                        <a:cs typeface="Times New Roman"/>
                      </a:endParaRPr>
                    </a:p>
                  </a:txBody>
                  <a:tcPr marL="22057" marR="22057" marT="0" marB="0" anchor="ct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rowSpan="5" hMerge="1">
                  <a:txBody>
                    <a:bodyPr/>
                    <a:lstStyle/>
                    <a:p>
                      <a:endParaRPr lang="zh-CN" altLang="en-US"/>
                    </a:p>
                  </a:txBody>
                  <a:tcPr/>
                </a:tc>
              </a:tr>
              <a:tr h="65149">
                <a:tc>
                  <a:txBody>
                    <a:bodyPr/>
                    <a:lstStyle/>
                    <a:p>
                      <a:pPr algn="l">
                        <a:spcAft>
                          <a:spcPts val="0"/>
                        </a:spcAft>
                      </a:pPr>
                      <a:r>
                        <a:rPr lang="zh-CN" sz="1000" kern="0">
                          <a:effectLst/>
                        </a:rPr>
                        <a:t>集成电路工艺</a:t>
                      </a:r>
                      <a:endParaRPr lang="zh-CN" sz="1000" kern="100">
                        <a:effectLst/>
                        <a:latin typeface="Calibri"/>
                        <a:ea typeface="宋体"/>
                        <a:cs typeface="Times New Roman"/>
                      </a:endParaRPr>
                    </a:p>
                  </a:txBody>
                  <a:tcPr marL="22057" marR="22057" marT="0" marB="0" anchor="ctr">
                    <a:lnL w="12700" cap="flat" cmpd="sng" algn="ctr">
                      <a:solidFill>
                        <a:schemeClr val="tx1"/>
                      </a:solidFill>
                      <a:prstDash val="solid"/>
                      <a:round/>
                      <a:headEnd type="none" w="med" len="med"/>
                      <a:tailEnd type="none" w="med" len="med"/>
                    </a:lnL>
                  </a:tcPr>
                </a:tc>
                <a:tc>
                  <a:txBody>
                    <a:bodyPr/>
                    <a:lstStyle/>
                    <a:p>
                      <a:pPr algn="ctr">
                        <a:spcAft>
                          <a:spcPts val="0"/>
                        </a:spcAft>
                      </a:pPr>
                      <a:r>
                        <a:rPr lang="en-US" sz="1000" kern="0">
                          <a:effectLst/>
                        </a:rPr>
                        <a:t>4</a:t>
                      </a:r>
                      <a:endParaRPr lang="zh-CN" sz="1000" kern="100">
                        <a:effectLst/>
                        <a:latin typeface="Calibri"/>
                        <a:ea typeface="宋体"/>
                        <a:cs typeface="Times New Roman"/>
                      </a:endParaRPr>
                    </a:p>
                  </a:txBody>
                  <a:tcPr marL="22057" marR="22057" marT="0" marB="0" anchor="ctr"/>
                </a:tc>
                <a:tc>
                  <a:txBody>
                    <a:bodyPr/>
                    <a:lstStyle/>
                    <a:p>
                      <a:pPr algn="ctr">
                        <a:spcAft>
                          <a:spcPts val="0"/>
                        </a:spcAft>
                      </a:pPr>
                      <a:r>
                        <a:rPr lang="en-US" sz="1000" kern="0">
                          <a:effectLst/>
                        </a:rPr>
                        <a:t>3+1</a:t>
                      </a:r>
                      <a:endParaRPr lang="zh-CN" sz="1000" kern="100">
                        <a:effectLst/>
                        <a:latin typeface="Calibri"/>
                        <a:ea typeface="宋体"/>
                        <a:cs typeface="Times New Roman"/>
                      </a:endParaRPr>
                    </a:p>
                  </a:txBody>
                  <a:tcPr marL="22057" marR="22057" marT="0" marB="0" anchor="ctr"/>
                </a:tc>
                <a:tc>
                  <a:txBody>
                    <a:bodyPr/>
                    <a:lstStyle/>
                    <a:p>
                      <a:pPr algn="ctr">
                        <a:spcAft>
                          <a:spcPts val="0"/>
                        </a:spcAft>
                      </a:pPr>
                      <a:r>
                        <a:rPr lang="en-US" sz="1000" kern="0">
                          <a:effectLst/>
                        </a:rPr>
                        <a:t>5</a:t>
                      </a:r>
                      <a:endParaRPr lang="zh-CN" sz="1000" kern="100">
                        <a:effectLst/>
                        <a:latin typeface="Calibri"/>
                        <a:ea typeface="宋体"/>
                        <a:cs typeface="Times New Roman"/>
                      </a:endParaRPr>
                    </a:p>
                  </a:txBody>
                  <a:tcPr marL="22057" marR="22057" marT="0" marB="0" anchor="ctr"/>
                </a:tc>
                <a:tc gridSpan="2" vMerge="1">
                  <a:txBody>
                    <a:bodyPr/>
                    <a:lstStyle/>
                    <a:p>
                      <a:pPr algn="ctr">
                        <a:spcAft>
                          <a:spcPts val="0"/>
                        </a:spcAft>
                      </a:pPr>
                      <a:endParaRPr lang="zh-CN" sz="1000" kern="100" dirty="0">
                        <a:effectLst/>
                        <a:latin typeface="Calibri"/>
                        <a:ea typeface="宋体"/>
                        <a:cs typeface="Times New Roman"/>
                      </a:endParaRPr>
                    </a:p>
                  </a:txBody>
                  <a:tcPr marL="22057" marR="22057" marT="0" marB="0">
                    <a:lnR w="12700" cap="flat" cmpd="sng" algn="ctr">
                      <a:solidFill>
                        <a:schemeClr val="tx1"/>
                      </a:solidFill>
                      <a:prstDash val="solid"/>
                      <a:round/>
                      <a:headEnd type="none" w="med" len="med"/>
                      <a:tailEnd type="none" w="med" len="med"/>
                    </a:lnR>
                  </a:tcPr>
                </a:tc>
                <a:tc hMerge="1" vMerge="1">
                  <a:txBody>
                    <a:bodyPr/>
                    <a:lstStyle/>
                    <a:p>
                      <a:endParaRPr lang="zh-CN" altLang="en-US"/>
                    </a:p>
                  </a:txBody>
                  <a:tcPr/>
                </a:tc>
              </a:tr>
              <a:tr h="65149">
                <a:tc>
                  <a:txBody>
                    <a:bodyPr/>
                    <a:lstStyle/>
                    <a:p>
                      <a:pPr algn="l">
                        <a:spcAft>
                          <a:spcPts val="0"/>
                        </a:spcAft>
                      </a:pPr>
                      <a:r>
                        <a:rPr lang="zh-CN" sz="1000" kern="0" dirty="0">
                          <a:effectLst/>
                        </a:rPr>
                        <a:t>高频与射频电子学</a:t>
                      </a:r>
                      <a:r>
                        <a:rPr lang="en-US" sz="1000" kern="0" dirty="0">
                          <a:effectLst/>
                        </a:rPr>
                        <a:t>#</a:t>
                      </a:r>
                      <a:endParaRPr lang="zh-CN" sz="1000" kern="100" dirty="0">
                        <a:effectLst/>
                        <a:latin typeface="Calibri"/>
                        <a:ea typeface="宋体"/>
                        <a:cs typeface="Times New Roman"/>
                      </a:endParaRPr>
                    </a:p>
                  </a:txBody>
                  <a:tcPr marL="22057" marR="22057" marT="0" marB="0" anchor="ctr">
                    <a:lnL w="12700" cap="flat" cmpd="sng" algn="ctr">
                      <a:solidFill>
                        <a:schemeClr val="tx1"/>
                      </a:solidFill>
                      <a:prstDash val="solid"/>
                      <a:round/>
                      <a:headEnd type="none" w="med" len="med"/>
                      <a:tailEnd type="none" w="med" len="med"/>
                    </a:lnL>
                  </a:tcPr>
                </a:tc>
                <a:tc>
                  <a:txBody>
                    <a:bodyPr/>
                    <a:lstStyle/>
                    <a:p>
                      <a:pPr algn="ctr">
                        <a:spcAft>
                          <a:spcPts val="0"/>
                        </a:spcAft>
                      </a:pPr>
                      <a:r>
                        <a:rPr lang="en-US" sz="1000" kern="0">
                          <a:effectLst/>
                        </a:rPr>
                        <a:t>4</a:t>
                      </a:r>
                      <a:endParaRPr lang="zh-CN" sz="1000" kern="100">
                        <a:effectLst/>
                        <a:latin typeface="Calibri"/>
                        <a:ea typeface="宋体"/>
                        <a:cs typeface="Times New Roman"/>
                      </a:endParaRPr>
                    </a:p>
                  </a:txBody>
                  <a:tcPr marL="22057" marR="22057" marT="0" marB="0" anchor="ctr"/>
                </a:tc>
                <a:tc>
                  <a:txBody>
                    <a:bodyPr/>
                    <a:lstStyle/>
                    <a:p>
                      <a:pPr algn="ctr">
                        <a:spcAft>
                          <a:spcPts val="0"/>
                        </a:spcAft>
                      </a:pPr>
                      <a:r>
                        <a:rPr lang="en-US" sz="1000" kern="0">
                          <a:effectLst/>
                        </a:rPr>
                        <a:t>3+1</a:t>
                      </a:r>
                      <a:endParaRPr lang="zh-CN" sz="1000" kern="100">
                        <a:effectLst/>
                        <a:latin typeface="Calibri"/>
                        <a:ea typeface="宋体"/>
                        <a:cs typeface="Times New Roman"/>
                      </a:endParaRPr>
                    </a:p>
                  </a:txBody>
                  <a:tcPr marL="22057" marR="22057" marT="0" marB="0" anchor="ctr"/>
                </a:tc>
                <a:tc>
                  <a:txBody>
                    <a:bodyPr/>
                    <a:lstStyle/>
                    <a:p>
                      <a:pPr algn="ctr">
                        <a:spcAft>
                          <a:spcPts val="0"/>
                        </a:spcAft>
                      </a:pPr>
                      <a:r>
                        <a:rPr lang="en-US" sz="1000" kern="0">
                          <a:effectLst/>
                        </a:rPr>
                        <a:t>6</a:t>
                      </a:r>
                      <a:endParaRPr lang="zh-CN" sz="1000" kern="100">
                        <a:effectLst/>
                        <a:latin typeface="Calibri"/>
                        <a:ea typeface="宋体"/>
                        <a:cs typeface="Times New Roman"/>
                      </a:endParaRPr>
                    </a:p>
                  </a:txBody>
                  <a:tcPr marL="22057" marR="22057" marT="0" marB="0" anchor="ctr"/>
                </a:tc>
                <a:tc gridSpan="2" vMerge="1">
                  <a:txBody>
                    <a:bodyPr/>
                    <a:lstStyle/>
                    <a:p>
                      <a:pPr algn="ctr">
                        <a:spcAft>
                          <a:spcPts val="0"/>
                        </a:spcAft>
                      </a:pPr>
                      <a:endParaRPr lang="zh-CN" sz="1000" kern="100" dirty="0">
                        <a:effectLst/>
                        <a:latin typeface="Calibri"/>
                        <a:ea typeface="宋体"/>
                        <a:cs typeface="Times New Roman"/>
                      </a:endParaRPr>
                    </a:p>
                  </a:txBody>
                  <a:tcPr marL="22057" marR="22057" marT="0" marB="0">
                    <a:lnR w="12700" cap="flat" cmpd="sng" algn="ctr">
                      <a:solidFill>
                        <a:schemeClr val="tx1"/>
                      </a:solidFill>
                      <a:prstDash val="solid"/>
                      <a:round/>
                      <a:headEnd type="none" w="med" len="med"/>
                      <a:tailEnd type="none" w="med" len="med"/>
                    </a:lnR>
                  </a:tcPr>
                </a:tc>
                <a:tc hMerge="1" vMerge="1">
                  <a:txBody>
                    <a:bodyPr/>
                    <a:lstStyle/>
                    <a:p>
                      <a:endParaRPr lang="zh-CN" altLang="en-US"/>
                    </a:p>
                  </a:txBody>
                  <a:tcPr/>
                </a:tc>
              </a:tr>
              <a:tr h="65149">
                <a:tc>
                  <a:txBody>
                    <a:bodyPr/>
                    <a:lstStyle/>
                    <a:p>
                      <a:pPr algn="l">
                        <a:spcAft>
                          <a:spcPts val="0"/>
                        </a:spcAft>
                      </a:pPr>
                      <a:r>
                        <a:rPr lang="zh-CN" sz="1000" kern="0">
                          <a:effectLst/>
                        </a:rPr>
                        <a:t>模拟集成电路设计</a:t>
                      </a:r>
                      <a:endParaRPr lang="zh-CN" sz="1000" kern="100">
                        <a:effectLst/>
                        <a:latin typeface="Calibri"/>
                        <a:ea typeface="宋体"/>
                        <a:cs typeface="Times New Roman"/>
                      </a:endParaRPr>
                    </a:p>
                  </a:txBody>
                  <a:tcPr marL="22057" marR="22057" marT="0" marB="0" anchor="ctr">
                    <a:lnL w="12700" cap="flat" cmpd="sng" algn="ctr">
                      <a:solidFill>
                        <a:schemeClr val="tx1"/>
                      </a:solidFill>
                      <a:prstDash val="solid"/>
                      <a:round/>
                      <a:headEnd type="none" w="med" len="med"/>
                      <a:tailEnd type="none" w="med" len="med"/>
                    </a:lnL>
                  </a:tcPr>
                </a:tc>
                <a:tc>
                  <a:txBody>
                    <a:bodyPr/>
                    <a:lstStyle/>
                    <a:p>
                      <a:pPr algn="ctr">
                        <a:spcAft>
                          <a:spcPts val="0"/>
                        </a:spcAft>
                      </a:pPr>
                      <a:r>
                        <a:rPr lang="en-US" sz="1000" kern="0">
                          <a:effectLst/>
                        </a:rPr>
                        <a:t>4</a:t>
                      </a:r>
                      <a:endParaRPr lang="zh-CN" sz="1000" kern="100">
                        <a:effectLst/>
                        <a:latin typeface="Calibri"/>
                        <a:ea typeface="宋体"/>
                        <a:cs typeface="Times New Roman"/>
                      </a:endParaRPr>
                    </a:p>
                  </a:txBody>
                  <a:tcPr marL="22057" marR="22057" marT="0" marB="0" anchor="ctr"/>
                </a:tc>
                <a:tc>
                  <a:txBody>
                    <a:bodyPr/>
                    <a:lstStyle/>
                    <a:p>
                      <a:pPr algn="ctr">
                        <a:spcAft>
                          <a:spcPts val="0"/>
                        </a:spcAft>
                      </a:pPr>
                      <a:r>
                        <a:rPr lang="en-US" sz="1000" kern="0">
                          <a:effectLst/>
                        </a:rPr>
                        <a:t>3+1</a:t>
                      </a:r>
                      <a:endParaRPr lang="zh-CN" sz="1000" kern="100">
                        <a:effectLst/>
                        <a:latin typeface="Calibri"/>
                        <a:ea typeface="宋体"/>
                        <a:cs typeface="Times New Roman"/>
                      </a:endParaRPr>
                    </a:p>
                  </a:txBody>
                  <a:tcPr marL="22057" marR="22057" marT="0" marB="0" anchor="ctr"/>
                </a:tc>
                <a:tc>
                  <a:txBody>
                    <a:bodyPr/>
                    <a:lstStyle/>
                    <a:p>
                      <a:pPr algn="ctr">
                        <a:spcAft>
                          <a:spcPts val="0"/>
                        </a:spcAft>
                      </a:pPr>
                      <a:r>
                        <a:rPr lang="en-US" sz="1000" kern="0">
                          <a:effectLst/>
                        </a:rPr>
                        <a:t>6</a:t>
                      </a:r>
                      <a:endParaRPr lang="zh-CN" sz="1000" kern="100">
                        <a:effectLst/>
                        <a:latin typeface="Calibri"/>
                        <a:ea typeface="宋体"/>
                        <a:cs typeface="Times New Roman"/>
                      </a:endParaRPr>
                    </a:p>
                  </a:txBody>
                  <a:tcPr marL="22057" marR="22057" marT="0" marB="0" anchor="ctr"/>
                </a:tc>
                <a:tc gridSpan="2" vMerge="1">
                  <a:txBody>
                    <a:bodyPr/>
                    <a:lstStyle/>
                    <a:p>
                      <a:pPr algn="ctr">
                        <a:spcAft>
                          <a:spcPts val="0"/>
                        </a:spcAft>
                      </a:pPr>
                      <a:endParaRPr lang="zh-CN" sz="1000" kern="100" dirty="0">
                        <a:effectLst/>
                        <a:latin typeface="Calibri"/>
                        <a:ea typeface="宋体"/>
                        <a:cs typeface="Times New Roman"/>
                      </a:endParaRPr>
                    </a:p>
                  </a:txBody>
                  <a:tcPr marL="22057" marR="22057" marT="0" marB="0">
                    <a:lnR w="12700" cap="flat" cmpd="sng" algn="ctr">
                      <a:solidFill>
                        <a:schemeClr val="tx1"/>
                      </a:solidFill>
                      <a:prstDash val="solid"/>
                      <a:round/>
                      <a:headEnd type="none" w="med" len="med"/>
                      <a:tailEnd type="none" w="med" len="med"/>
                    </a:lnR>
                  </a:tcPr>
                </a:tc>
                <a:tc hMerge="1" vMerge="1">
                  <a:txBody>
                    <a:bodyPr/>
                    <a:lstStyle/>
                    <a:p>
                      <a:endParaRPr lang="zh-CN" altLang="en-US"/>
                    </a:p>
                  </a:txBody>
                  <a:tcPr/>
                </a:tc>
              </a:tr>
              <a:tr h="65149">
                <a:tc>
                  <a:txBody>
                    <a:bodyPr/>
                    <a:lstStyle/>
                    <a:p>
                      <a:pPr algn="l">
                        <a:spcAft>
                          <a:spcPts val="0"/>
                        </a:spcAft>
                      </a:pPr>
                      <a:r>
                        <a:rPr lang="zh-CN" sz="1000" kern="0" dirty="0">
                          <a:effectLst/>
                        </a:rPr>
                        <a:t>数字集成电路设计</a:t>
                      </a:r>
                      <a:endParaRPr lang="zh-CN" sz="1000" kern="100" dirty="0">
                        <a:effectLst/>
                        <a:latin typeface="Calibri"/>
                        <a:ea typeface="宋体"/>
                        <a:cs typeface="Times New Roman"/>
                      </a:endParaRPr>
                    </a:p>
                  </a:txBody>
                  <a:tcPr marL="22057" marR="22057" marT="0" marB="0" anchor="ctr">
                    <a:lnL w="12700" cap="flat" cmpd="sng" algn="ctr">
                      <a:solidFill>
                        <a:schemeClr val="tx1"/>
                      </a:solidFill>
                      <a:prstDash val="solid"/>
                      <a:round/>
                      <a:headEnd type="none" w="med" len="med"/>
                      <a:tailEnd type="none" w="med" len="med"/>
                    </a:lnL>
                    <a:lnB w="12700" cap="flat" cmpd="sng" algn="ctr">
                      <a:solidFill>
                        <a:schemeClr val="tx1"/>
                      </a:solidFill>
                      <a:prstDash val="solid"/>
                      <a:round/>
                      <a:headEnd type="none" w="med" len="med"/>
                      <a:tailEnd type="none" w="med" len="med"/>
                    </a:lnB>
                  </a:tcPr>
                </a:tc>
                <a:tc>
                  <a:txBody>
                    <a:bodyPr/>
                    <a:lstStyle/>
                    <a:p>
                      <a:pPr algn="ctr">
                        <a:spcAft>
                          <a:spcPts val="0"/>
                        </a:spcAft>
                      </a:pPr>
                      <a:r>
                        <a:rPr lang="en-US" sz="1000" kern="0">
                          <a:effectLst/>
                        </a:rPr>
                        <a:t>4</a:t>
                      </a:r>
                      <a:endParaRPr lang="zh-CN" sz="1000" kern="100">
                        <a:effectLst/>
                        <a:latin typeface="Calibri"/>
                        <a:ea typeface="宋体"/>
                        <a:cs typeface="Times New Roman"/>
                      </a:endParaRPr>
                    </a:p>
                  </a:txBody>
                  <a:tcPr marL="22057" marR="22057" marT="0" marB="0" anchor="ctr">
                    <a:lnB w="12700" cap="flat" cmpd="sng" algn="ctr">
                      <a:solidFill>
                        <a:schemeClr val="tx1"/>
                      </a:solidFill>
                      <a:prstDash val="solid"/>
                      <a:round/>
                      <a:headEnd type="none" w="med" len="med"/>
                      <a:tailEnd type="none" w="med" len="med"/>
                    </a:lnB>
                  </a:tcPr>
                </a:tc>
                <a:tc>
                  <a:txBody>
                    <a:bodyPr/>
                    <a:lstStyle/>
                    <a:p>
                      <a:pPr algn="ctr">
                        <a:spcAft>
                          <a:spcPts val="0"/>
                        </a:spcAft>
                      </a:pPr>
                      <a:r>
                        <a:rPr lang="en-US" sz="1000" kern="0">
                          <a:effectLst/>
                        </a:rPr>
                        <a:t>3+1</a:t>
                      </a:r>
                      <a:endParaRPr lang="zh-CN" sz="1000" kern="100">
                        <a:effectLst/>
                        <a:latin typeface="Calibri"/>
                        <a:ea typeface="宋体"/>
                        <a:cs typeface="Times New Roman"/>
                      </a:endParaRPr>
                    </a:p>
                  </a:txBody>
                  <a:tcPr marL="22057" marR="22057" marT="0" marB="0" anchor="ctr">
                    <a:lnB w="12700" cap="flat" cmpd="sng" algn="ctr">
                      <a:solidFill>
                        <a:schemeClr val="tx1"/>
                      </a:solidFill>
                      <a:prstDash val="solid"/>
                      <a:round/>
                      <a:headEnd type="none" w="med" len="med"/>
                      <a:tailEnd type="none" w="med" len="med"/>
                    </a:lnB>
                  </a:tcPr>
                </a:tc>
                <a:tc>
                  <a:txBody>
                    <a:bodyPr/>
                    <a:lstStyle/>
                    <a:p>
                      <a:pPr algn="ctr">
                        <a:spcAft>
                          <a:spcPts val="0"/>
                        </a:spcAft>
                      </a:pPr>
                      <a:r>
                        <a:rPr lang="en-US" sz="1000" kern="0">
                          <a:effectLst/>
                        </a:rPr>
                        <a:t>7</a:t>
                      </a:r>
                      <a:endParaRPr lang="zh-CN" sz="1000" kern="100">
                        <a:effectLst/>
                        <a:latin typeface="Calibri"/>
                        <a:ea typeface="宋体"/>
                        <a:cs typeface="Times New Roman"/>
                      </a:endParaRPr>
                    </a:p>
                  </a:txBody>
                  <a:tcPr marL="22057" marR="22057" marT="0" marB="0" anchor="ctr">
                    <a:lnB w="12700" cap="flat" cmpd="sng" algn="ctr">
                      <a:solidFill>
                        <a:schemeClr val="tx1"/>
                      </a:solidFill>
                      <a:prstDash val="solid"/>
                      <a:round/>
                      <a:headEnd type="none" w="med" len="med"/>
                      <a:tailEnd type="none" w="med" len="med"/>
                    </a:lnB>
                  </a:tcPr>
                </a:tc>
                <a:tc gridSpan="2" vMerge="1">
                  <a:txBody>
                    <a:bodyPr/>
                    <a:lstStyle/>
                    <a:p>
                      <a:pPr algn="ctr">
                        <a:spcAft>
                          <a:spcPts val="0"/>
                        </a:spcAft>
                      </a:pPr>
                      <a:endParaRPr lang="zh-CN" sz="1000" kern="100" dirty="0">
                        <a:effectLst/>
                        <a:latin typeface="Calibri"/>
                        <a:ea typeface="宋体"/>
                        <a:cs typeface="Times New Roman"/>
                      </a:endParaRPr>
                    </a:p>
                  </a:txBody>
                  <a:tcPr marL="22057" marR="22057" marT="0" marB="0">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hMerge="1" vMerge="1">
                  <a:txBody>
                    <a:bodyPr/>
                    <a:lstStyle/>
                    <a:p>
                      <a:endParaRPr lang="zh-CN" altLang="en-US"/>
                    </a:p>
                  </a:txBody>
                  <a:tcPr/>
                </a:tc>
              </a:tr>
              <a:tr h="230293">
                <a:tc>
                  <a:txBody>
                    <a:bodyPr/>
                    <a:lstStyle/>
                    <a:p>
                      <a:pPr algn="l">
                        <a:spcAft>
                          <a:spcPts val="0"/>
                        </a:spcAft>
                      </a:pPr>
                      <a:r>
                        <a:rPr lang="zh-CN" sz="1000" kern="0">
                          <a:effectLst/>
                        </a:rPr>
                        <a:t>高频与射频电子学</a:t>
                      </a:r>
                      <a:endParaRPr lang="zh-CN" sz="1000" kern="100">
                        <a:effectLst/>
                        <a:latin typeface="Calibri"/>
                        <a:ea typeface="宋体"/>
                        <a:cs typeface="Times New Roman"/>
                      </a:endParaRPr>
                    </a:p>
                  </a:txBody>
                  <a:tcPr marL="22057" marR="22057" marT="0" marB="0" anchor="ct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tcPr>
                </a:tc>
                <a:tc>
                  <a:txBody>
                    <a:bodyPr/>
                    <a:lstStyle/>
                    <a:p>
                      <a:pPr algn="ctr">
                        <a:spcAft>
                          <a:spcPts val="0"/>
                        </a:spcAft>
                      </a:pPr>
                      <a:r>
                        <a:rPr lang="en-US" sz="1000" kern="0">
                          <a:effectLst/>
                        </a:rPr>
                        <a:t>4</a:t>
                      </a:r>
                      <a:endParaRPr lang="zh-CN" sz="1000" kern="100">
                        <a:effectLst/>
                        <a:latin typeface="Calibri"/>
                        <a:ea typeface="宋体"/>
                        <a:cs typeface="Times New Roman"/>
                      </a:endParaRPr>
                    </a:p>
                  </a:txBody>
                  <a:tcPr marL="22057" marR="22057" marT="0" marB="0" anchor="ctr">
                    <a:lnT w="12700" cap="flat" cmpd="sng" algn="ctr">
                      <a:solidFill>
                        <a:schemeClr val="tx1"/>
                      </a:solidFill>
                      <a:prstDash val="solid"/>
                      <a:round/>
                      <a:headEnd type="none" w="med" len="med"/>
                      <a:tailEnd type="none" w="med" len="med"/>
                    </a:lnT>
                  </a:tcPr>
                </a:tc>
                <a:tc>
                  <a:txBody>
                    <a:bodyPr/>
                    <a:lstStyle/>
                    <a:p>
                      <a:pPr algn="ctr">
                        <a:spcAft>
                          <a:spcPts val="0"/>
                        </a:spcAft>
                      </a:pPr>
                      <a:r>
                        <a:rPr lang="en-US" sz="1000" kern="0">
                          <a:effectLst/>
                        </a:rPr>
                        <a:t>3+1</a:t>
                      </a:r>
                      <a:endParaRPr lang="zh-CN" sz="1000" kern="100">
                        <a:effectLst/>
                        <a:latin typeface="Calibri"/>
                        <a:ea typeface="宋体"/>
                        <a:cs typeface="Times New Roman"/>
                      </a:endParaRPr>
                    </a:p>
                  </a:txBody>
                  <a:tcPr marL="22057" marR="22057" marT="0" marB="0" anchor="ctr">
                    <a:lnT w="12700" cap="flat" cmpd="sng" algn="ctr">
                      <a:solidFill>
                        <a:schemeClr val="tx1"/>
                      </a:solidFill>
                      <a:prstDash val="solid"/>
                      <a:round/>
                      <a:headEnd type="none" w="med" len="med"/>
                      <a:tailEnd type="none" w="med" len="med"/>
                    </a:lnT>
                  </a:tcPr>
                </a:tc>
                <a:tc>
                  <a:txBody>
                    <a:bodyPr/>
                    <a:lstStyle/>
                    <a:p>
                      <a:pPr algn="ctr">
                        <a:spcAft>
                          <a:spcPts val="0"/>
                        </a:spcAft>
                      </a:pPr>
                      <a:r>
                        <a:rPr lang="en-US" sz="1000" kern="0">
                          <a:effectLst/>
                        </a:rPr>
                        <a:t>4</a:t>
                      </a:r>
                      <a:endParaRPr lang="zh-CN" sz="1000" kern="100">
                        <a:effectLst/>
                        <a:latin typeface="Calibri"/>
                        <a:ea typeface="宋体"/>
                        <a:cs typeface="Times New Roman"/>
                      </a:endParaRPr>
                    </a:p>
                  </a:txBody>
                  <a:tcPr marL="22057" marR="22057" marT="0" marB="0" anchor="ctr">
                    <a:lnT w="12700" cap="flat" cmpd="sng" algn="ctr">
                      <a:solidFill>
                        <a:schemeClr val="tx1"/>
                      </a:solidFill>
                      <a:prstDash val="solid"/>
                      <a:round/>
                      <a:headEnd type="none" w="med" len="med"/>
                      <a:tailEnd type="none" w="med" len="med"/>
                    </a:lnT>
                  </a:tcPr>
                </a:tc>
                <a:tc rowSpan="5" gridSpan="2">
                  <a:txBody>
                    <a:bodyPr/>
                    <a:lstStyle/>
                    <a:p>
                      <a:pPr algn="ctr">
                        <a:spcAft>
                          <a:spcPts val="0"/>
                        </a:spcAft>
                      </a:pPr>
                      <a:r>
                        <a:rPr lang="zh-CN" sz="1000" kern="0" dirty="0">
                          <a:effectLst/>
                        </a:rPr>
                        <a:t>通信工程专业</a:t>
                      </a:r>
                      <a:r>
                        <a:rPr lang="zh-CN" sz="1000" kern="0" dirty="0" smtClean="0">
                          <a:effectLst/>
                        </a:rPr>
                        <a:t>方向</a:t>
                      </a:r>
                      <a:endParaRPr lang="zh-CN" sz="1000" kern="100" dirty="0">
                        <a:effectLst/>
                        <a:latin typeface="Calibri"/>
                        <a:ea typeface="宋体"/>
                        <a:cs typeface="Times New Roman"/>
                      </a:endParaRPr>
                    </a:p>
                  </a:txBody>
                  <a:tcPr marL="22057" marR="22057" marT="0" marB="0" anchor="ct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rowSpan="5" hMerge="1">
                  <a:txBody>
                    <a:bodyPr/>
                    <a:lstStyle/>
                    <a:p>
                      <a:endParaRPr lang="zh-CN" altLang="en-US"/>
                    </a:p>
                  </a:txBody>
                  <a:tcPr/>
                </a:tc>
              </a:tr>
              <a:tr h="65149">
                <a:tc>
                  <a:txBody>
                    <a:bodyPr/>
                    <a:lstStyle/>
                    <a:p>
                      <a:pPr algn="l">
                        <a:spcAft>
                          <a:spcPts val="0"/>
                        </a:spcAft>
                      </a:pPr>
                      <a:r>
                        <a:rPr lang="zh-CN" sz="1000" kern="0">
                          <a:effectLst/>
                        </a:rPr>
                        <a:t>电磁场与微波通信</a:t>
                      </a:r>
                      <a:endParaRPr lang="zh-CN" sz="1000" kern="100">
                        <a:effectLst/>
                        <a:latin typeface="Calibri"/>
                        <a:ea typeface="宋体"/>
                        <a:cs typeface="Times New Roman"/>
                      </a:endParaRPr>
                    </a:p>
                  </a:txBody>
                  <a:tcPr marL="22057" marR="22057" marT="0" marB="0" anchor="ctr">
                    <a:lnL w="12700" cap="flat" cmpd="sng" algn="ctr">
                      <a:solidFill>
                        <a:schemeClr val="tx1"/>
                      </a:solidFill>
                      <a:prstDash val="solid"/>
                      <a:round/>
                      <a:headEnd type="none" w="med" len="med"/>
                      <a:tailEnd type="none" w="med" len="med"/>
                    </a:lnL>
                  </a:tcPr>
                </a:tc>
                <a:tc>
                  <a:txBody>
                    <a:bodyPr/>
                    <a:lstStyle/>
                    <a:p>
                      <a:pPr algn="ctr">
                        <a:spcAft>
                          <a:spcPts val="0"/>
                        </a:spcAft>
                      </a:pPr>
                      <a:r>
                        <a:rPr lang="en-US" sz="1000" kern="0">
                          <a:effectLst/>
                        </a:rPr>
                        <a:t>4</a:t>
                      </a:r>
                      <a:endParaRPr lang="zh-CN" sz="1000" kern="100">
                        <a:effectLst/>
                        <a:latin typeface="Calibri"/>
                        <a:ea typeface="宋体"/>
                        <a:cs typeface="Times New Roman"/>
                      </a:endParaRPr>
                    </a:p>
                  </a:txBody>
                  <a:tcPr marL="22057" marR="22057" marT="0" marB="0" anchor="ctr"/>
                </a:tc>
                <a:tc>
                  <a:txBody>
                    <a:bodyPr/>
                    <a:lstStyle/>
                    <a:p>
                      <a:pPr algn="ctr">
                        <a:spcAft>
                          <a:spcPts val="0"/>
                        </a:spcAft>
                      </a:pPr>
                      <a:r>
                        <a:rPr lang="en-US" sz="1000" kern="0">
                          <a:effectLst/>
                        </a:rPr>
                        <a:t>3+1</a:t>
                      </a:r>
                      <a:endParaRPr lang="zh-CN" sz="1000" kern="100">
                        <a:effectLst/>
                        <a:latin typeface="Calibri"/>
                        <a:ea typeface="宋体"/>
                        <a:cs typeface="Times New Roman"/>
                      </a:endParaRPr>
                    </a:p>
                  </a:txBody>
                  <a:tcPr marL="22057" marR="22057" marT="0" marB="0" anchor="ctr"/>
                </a:tc>
                <a:tc>
                  <a:txBody>
                    <a:bodyPr/>
                    <a:lstStyle/>
                    <a:p>
                      <a:pPr algn="ctr">
                        <a:spcAft>
                          <a:spcPts val="0"/>
                        </a:spcAft>
                      </a:pPr>
                      <a:r>
                        <a:rPr lang="en-US" sz="1000" kern="0">
                          <a:effectLst/>
                        </a:rPr>
                        <a:t>5</a:t>
                      </a:r>
                      <a:endParaRPr lang="zh-CN" sz="1000" kern="100">
                        <a:effectLst/>
                        <a:latin typeface="Calibri"/>
                        <a:ea typeface="宋体"/>
                        <a:cs typeface="Times New Roman"/>
                      </a:endParaRPr>
                    </a:p>
                  </a:txBody>
                  <a:tcPr marL="22057" marR="22057" marT="0" marB="0" anchor="ctr"/>
                </a:tc>
                <a:tc gridSpan="2" vMerge="1">
                  <a:txBody>
                    <a:bodyPr/>
                    <a:lstStyle/>
                    <a:p>
                      <a:pPr algn="ctr">
                        <a:spcAft>
                          <a:spcPts val="0"/>
                        </a:spcAft>
                      </a:pPr>
                      <a:endParaRPr lang="zh-CN" sz="1000" kern="100">
                        <a:effectLst/>
                        <a:latin typeface="Calibri"/>
                        <a:ea typeface="宋体"/>
                        <a:cs typeface="Times New Roman"/>
                      </a:endParaRPr>
                    </a:p>
                  </a:txBody>
                  <a:tcPr marL="22057" marR="22057" marT="0" marB="0">
                    <a:lnR w="12700" cap="flat" cmpd="sng" algn="ctr">
                      <a:solidFill>
                        <a:schemeClr val="tx1"/>
                      </a:solidFill>
                      <a:prstDash val="solid"/>
                      <a:round/>
                      <a:headEnd type="none" w="med" len="med"/>
                      <a:tailEnd type="none" w="med" len="med"/>
                    </a:lnR>
                  </a:tcPr>
                </a:tc>
                <a:tc hMerge="1" vMerge="1">
                  <a:txBody>
                    <a:bodyPr/>
                    <a:lstStyle/>
                    <a:p>
                      <a:endParaRPr lang="zh-CN" altLang="en-US"/>
                    </a:p>
                  </a:txBody>
                  <a:tcPr/>
                </a:tc>
              </a:tr>
              <a:tr h="65149">
                <a:tc>
                  <a:txBody>
                    <a:bodyPr/>
                    <a:lstStyle/>
                    <a:p>
                      <a:pPr algn="l">
                        <a:spcAft>
                          <a:spcPts val="0"/>
                        </a:spcAft>
                      </a:pPr>
                      <a:r>
                        <a:rPr lang="zh-CN" sz="1000" kern="0">
                          <a:effectLst/>
                        </a:rPr>
                        <a:t>通信原理</a:t>
                      </a:r>
                      <a:endParaRPr lang="zh-CN" sz="1000" kern="100">
                        <a:effectLst/>
                        <a:latin typeface="Calibri"/>
                        <a:ea typeface="宋体"/>
                        <a:cs typeface="Times New Roman"/>
                      </a:endParaRPr>
                    </a:p>
                  </a:txBody>
                  <a:tcPr marL="22057" marR="22057" marT="0" marB="0" anchor="ctr">
                    <a:lnL w="12700" cap="flat" cmpd="sng" algn="ctr">
                      <a:solidFill>
                        <a:schemeClr val="tx1"/>
                      </a:solidFill>
                      <a:prstDash val="solid"/>
                      <a:round/>
                      <a:headEnd type="none" w="med" len="med"/>
                      <a:tailEnd type="none" w="med" len="med"/>
                    </a:lnL>
                  </a:tcPr>
                </a:tc>
                <a:tc>
                  <a:txBody>
                    <a:bodyPr/>
                    <a:lstStyle/>
                    <a:p>
                      <a:pPr algn="ctr">
                        <a:spcAft>
                          <a:spcPts val="0"/>
                        </a:spcAft>
                      </a:pPr>
                      <a:r>
                        <a:rPr lang="en-US" sz="1000" kern="0">
                          <a:effectLst/>
                        </a:rPr>
                        <a:t>4</a:t>
                      </a:r>
                      <a:endParaRPr lang="zh-CN" sz="1000" kern="100">
                        <a:effectLst/>
                        <a:latin typeface="Calibri"/>
                        <a:ea typeface="宋体"/>
                        <a:cs typeface="Times New Roman"/>
                      </a:endParaRPr>
                    </a:p>
                  </a:txBody>
                  <a:tcPr marL="22057" marR="22057" marT="0" marB="0" anchor="ctr"/>
                </a:tc>
                <a:tc>
                  <a:txBody>
                    <a:bodyPr/>
                    <a:lstStyle/>
                    <a:p>
                      <a:pPr algn="ctr">
                        <a:spcAft>
                          <a:spcPts val="0"/>
                        </a:spcAft>
                      </a:pPr>
                      <a:r>
                        <a:rPr lang="en-US" sz="1000" kern="0">
                          <a:effectLst/>
                        </a:rPr>
                        <a:t>3+1</a:t>
                      </a:r>
                      <a:endParaRPr lang="zh-CN" sz="1000" kern="100">
                        <a:effectLst/>
                        <a:latin typeface="Calibri"/>
                        <a:ea typeface="宋体"/>
                        <a:cs typeface="Times New Roman"/>
                      </a:endParaRPr>
                    </a:p>
                  </a:txBody>
                  <a:tcPr marL="22057" marR="22057" marT="0" marB="0" anchor="ctr"/>
                </a:tc>
                <a:tc>
                  <a:txBody>
                    <a:bodyPr/>
                    <a:lstStyle/>
                    <a:p>
                      <a:pPr algn="ctr">
                        <a:spcAft>
                          <a:spcPts val="0"/>
                        </a:spcAft>
                      </a:pPr>
                      <a:r>
                        <a:rPr lang="en-US" sz="1000" kern="0">
                          <a:effectLst/>
                        </a:rPr>
                        <a:t>6</a:t>
                      </a:r>
                      <a:endParaRPr lang="zh-CN" sz="1000" kern="100">
                        <a:effectLst/>
                        <a:latin typeface="Calibri"/>
                        <a:ea typeface="宋体"/>
                        <a:cs typeface="Times New Roman"/>
                      </a:endParaRPr>
                    </a:p>
                  </a:txBody>
                  <a:tcPr marL="22057" marR="22057" marT="0" marB="0" anchor="ctr"/>
                </a:tc>
                <a:tc gridSpan="2" vMerge="1">
                  <a:txBody>
                    <a:bodyPr/>
                    <a:lstStyle/>
                    <a:p>
                      <a:pPr algn="ctr">
                        <a:spcAft>
                          <a:spcPts val="0"/>
                        </a:spcAft>
                      </a:pPr>
                      <a:endParaRPr lang="zh-CN" sz="1000" kern="100" dirty="0">
                        <a:effectLst/>
                        <a:latin typeface="Calibri"/>
                        <a:ea typeface="宋体"/>
                        <a:cs typeface="Times New Roman"/>
                      </a:endParaRPr>
                    </a:p>
                  </a:txBody>
                  <a:tcPr marL="22057" marR="22057" marT="0" marB="0">
                    <a:lnR w="12700" cap="flat" cmpd="sng" algn="ctr">
                      <a:solidFill>
                        <a:schemeClr val="tx1"/>
                      </a:solidFill>
                      <a:prstDash val="solid"/>
                      <a:round/>
                      <a:headEnd type="none" w="med" len="med"/>
                      <a:tailEnd type="none" w="med" len="med"/>
                    </a:lnR>
                  </a:tcPr>
                </a:tc>
                <a:tc hMerge="1" vMerge="1">
                  <a:txBody>
                    <a:bodyPr/>
                    <a:lstStyle/>
                    <a:p>
                      <a:endParaRPr lang="zh-CN" altLang="en-US"/>
                    </a:p>
                  </a:txBody>
                  <a:tcPr/>
                </a:tc>
              </a:tr>
              <a:tr h="65149">
                <a:tc>
                  <a:txBody>
                    <a:bodyPr/>
                    <a:lstStyle/>
                    <a:p>
                      <a:pPr algn="l">
                        <a:spcAft>
                          <a:spcPts val="0"/>
                        </a:spcAft>
                      </a:pPr>
                      <a:r>
                        <a:rPr lang="zh-CN" sz="1000" kern="0">
                          <a:effectLst/>
                        </a:rPr>
                        <a:t>电子系统设计</a:t>
                      </a:r>
                      <a:r>
                        <a:rPr lang="en-US" sz="1000" kern="0">
                          <a:effectLst/>
                        </a:rPr>
                        <a:t>#</a:t>
                      </a:r>
                      <a:endParaRPr lang="zh-CN" sz="1000" kern="100">
                        <a:effectLst/>
                        <a:latin typeface="Calibri"/>
                        <a:ea typeface="宋体"/>
                        <a:cs typeface="Times New Roman"/>
                      </a:endParaRPr>
                    </a:p>
                  </a:txBody>
                  <a:tcPr marL="22057" marR="22057" marT="0" marB="0" anchor="ctr">
                    <a:lnL w="12700" cap="flat" cmpd="sng" algn="ctr">
                      <a:solidFill>
                        <a:schemeClr val="tx1"/>
                      </a:solidFill>
                      <a:prstDash val="solid"/>
                      <a:round/>
                      <a:headEnd type="none" w="med" len="med"/>
                      <a:tailEnd type="none" w="med" len="med"/>
                    </a:lnL>
                  </a:tcPr>
                </a:tc>
                <a:tc>
                  <a:txBody>
                    <a:bodyPr/>
                    <a:lstStyle/>
                    <a:p>
                      <a:pPr algn="ctr">
                        <a:spcAft>
                          <a:spcPts val="0"/>
                        </a:spcAft>
                      </a:pPr>
                      <a:r>
                        <a:rPr lang="en-US" sz="1000" kern="0" dirty="0">
                          <a:effectLst/>
                        </a:rPr>
                        <a:t>4</a:t>
                      </a:r>
                      <a:endParaRPr lang="zh-CN" sz="1000" kern="100" dirty="0">
                        <a:effectLst/>
                        <a:latin typeface="Calibri"/>
                        <a:ea typeface="宋体"/>
                        <a:cs typeface="Times New Roman"/>
                      </a:endParaRPr>
                    </a:p>
                  </a:txBody>
                  <a:tcPr marL="22057" marR="22057" marT="0" marB="0" anchor="ctr"/>
                </a:tc>
                <a:tc>
                  <a:txBody>
                    <a:bodyPr/>
                    <a:lstStyle/>
                    <a:p>
                      <a:pPr algn="ctr">
                        <a:spcAft>
                          <a:spcPts val="0"/>
                        </a:spcAft>
                      </a:pPr>
                      <a:r>
                        <a:rPr lang="en-US" sz="1000" kern="0">
                          <a:effectLst/>
                        </a:rPr>
                        <a:t>3+1</a:t>
                      </a:r>
                      <a:endParaRPr lang="zh-CN" sz="1000" kern="100">
                        <a:effectLst/>
                        <a:latin typeface="Calibri"/>
                        <a:ea typeface="宋体"/>
                        <a:cs typeface="Times New Roman"/>
                      </a:endParaRPr>
                    </a:p>
                  </a:txBody>
                  <a:tcPr marL="22057" marR="22057" marT="0" marB="0" anchor="ctr"/>
                </a:tc>
                <a:tc>
                  <a:txBody>
                    <a:bodyPr/>
                    <a:lstStyle/>
                    <a:p>
                      <a:pPr algn="ctr">
                        <a:spcAft>
                          <a:spcPts val="0"/>
                        </a:spcAft>
                      </a:pPr>
                      <a:r>
                        <a:rPr lang="en-US" sz="1000" kern="0">
                          <a:effectLst/>
                        </a:rPr>
                        <a:t>6</a:t>
                      </a:r>
                      <a:endParaRPr lang="zh-CN" sz="1000" kern="100">
                        <a:effectLst/>
                        <a:latin typeface="Calibri"/>
                        <a:ea typeface="宋体"/>
                        <a:cs typeface="Times New Roman"/>
                      </a:endParaRPr>
                    </a:p>
                  </a:txBody>
                  <a:tcPr marL="22057" marR="22057" marT="0" marB="0" anchor="ctr"/>
                </a:tc>
                <a:tc gridSpan="2" vMerge="1">
                  <a:txBody>
                    <a:bodyPr/>
                    <a:lstStyle/>
                    <a:p>
                      <a:pPr algn="ctr">
                        <a:spcAft>
                          <a:spcPts val="0"/>
                        </a:spcAft>
                      </a:pPr>
                      <a:endParaRPr lang="zh-CN" sz="1000" kern="100" dirty="0">
                        <a:effectLst/>
                        <a:latin typeface="Calibri"/>
                        <a:ea typeface="宋体"/>
                        <a:cs typeface="Times New Roman"/>
                      </a:endParaRPr>
                    </a:p>
                  </a:txBody>
                  <a:tcPr marL="22057" marR="22057" marT="0" marB="0">
                    <a:lnR w="12700" cap="flat" cmpd="sng" algn="ctr">
                      <a:solidFill>
                        <a:schemeClr val="tx1"/>
                      </a:solidFill>
                      <a:prstDash val="solid"/>
                      <a:round/>
                      <a:headEnd type="none" w="med" len="med"/>
                      <a:tailEnd type="none" w="med" len="med"/>
                    </a:lnR>
                  </a:tcPr>
                </a:tc>
                <a:tc hMerge="1" vMerge="1">
                  <a:txBody>
                    <a:bodyPr/>
                    <a:lstStyle/>
                    <a:p>
                      <a:endParaRPr lang="zh-CN" altLang="en-US"/>
                    </a:p>
                  </a:txBody>
                  <a:tcPr/>
                </a:tc>
              </a:tr>
              <a:tr h="65149">
                <a:tc>
                  <a:txBody>
                    <a:bodyPr/>
                    <a:lstStyle/>
                    <a:p>
                      <a:pPr algn="l">
                        <a:spcAft>
                          <a:spcPts val="0"/>
                        </a:spcAft>
                      </a:pPr>
                      <a:r>
                        <a:rPr lang="zh-CN" sz="1000" kern="0">
                          <a:effectLst/>
                        </a:rPr>
                        <a:t>光电子器件与光通信</a:t>
                      </a:r>
                      <a:endParaRPr lang="zh-CN" sz="1000" kern="100">
                        <a:effectLst/>
                        <a:latin typeface="Calibri"/>
                        <a:ea typeface="宋体"/>
                        <a:cs typeface="Times New Roman"/>
                      </a:endParaRPr>
                    </a:p>
                  </a:txBody>
                  <a:tcPr marL="22057" marR="22057" marT="0" marB="0" anchor="ctr">
                    <a:lnL w="12700" cap="flat" cmpd="sng" algn="ctr">
                      <a:solidFill>
                        <a:schemeClr val="tx1"/>
                      </a:solidFill>
                      <a:prstDash val="solid"/>
                      <a:round/>
                      <a:headEnd type="none" w="med" len="med"/>
                      <a:tailEnd type="none" w="med" len="med"/>
                    </a:lnL>
                    <a:lnB w="12700" cap="flat" cmpd="sng" algn="ctr">
                      <a:solidFill>
                        <a:schemeClr val="tx1"/>
                      </a:solidFill>
                      <a:prstDash val="solid"/>
                      <a:round/>
                      <a:headEnd type="none" w="med" len="med"/>
                      <a:tailEnd type="none" w="med" len="med"/>
                    </a:lnB>
                  </a:tcPr>
                </a:tc>
                <a:tc>
                  <a:txBody>
                    <a:bodyPr/>
                    <a:lstStyle/>
                    <a:p>
                      <a:pPr algn="ctr">
                        <a:spcAft>
                          <a:spcPts val="0"/>
                        </a:spcAft>
                      </a:pPr>
                      <a:r>
                        <a:rPr lang="en-US" sz="1000" kern="0" dirty="0">
                          <a:effectLst/>
                        </a:rPr>
                        <a:t>4</a:t>
                      </a:r>
                      <a:endParaRPr lang="zh-CN" sz="1000" kern="100" dirty="0">
                        <a:effectLst/>
                        <a:latin typeface="Calibri"/>
                        <a:ea typeface="宋体"/>
                        <a:cs typeface="Times New Roman"/>
                      </a:endParaRPr>
                    </a:p>
                  </a:txBody>
                  <a:tcPr marL="22057" marR="22057" marT="0" marB="0" anchor="ctr">
                    <a:lnB w="12700" cap="flat" cmpd="sng" algn="ctr">
                      <a:solidFill>
                        <a:schemeClr val="tx1"/>
                      </a:solidFill>
                      <a:prstDash val="solid"/>
                      <a:round/>
                      <a:headEnd type="none" w="med" len="med"/>
                      <a:tailEnd type="none" w="med" len="med"/>
                    </a:lnB>
                  </a:tcPr>
                </a:tc>
                <a:tc>
                  <a:txBody>
                    <a:bodyPr/>
                    <a:lstStyle/>
                    <a:p>
                      <a:pPr algn="ctr">
                        <a:spcAft>
                          <a:spcPts val="0"/>
                        </a:spcAft>
                      </a:pPr>
                      <a:r>
                        <a:rPr lang="en-US" sz="1000" kern="0">
                          <a:effectLst/>
                        </a:rPr>
                        <a:t>3+1</a:t>
                      </a:r>
                      <a:endParaRPr lang="zh-CN" sz="1000" kern="100">
                        <a:effectLst/>
                        <a:latin typeface="Calibri"/>
                        <a:ea typeface="宋体"/>
                        <a:cs typeface="Times New Roman"/>
                      </a:endParaRPr>
                    </a:p>
                  </a:txBody>
                  <a:tcPr marL="22057" marR="22057" marT="0" marB="0" anchor="ctr">
                    <a:lnB w="12700" cap="flat" cmpd="sng" algn="ctr">
                      <a:solidFill>
                        <a:schemeClr val="tx1"/>
                      </a:solidFill>
                      <a:prstDash val="solid"/>
                      <a:round/>
                      <a:headEnd type="none" w="med" len="med"/>
                      <a:tailEnd type="none" w="med" len="med"/>
                    </a:lnB>
                  </a:tcPr>
                </a:tc>
                <a:tc>
                  <a:txBody>
                    <a:bodyPr/>
                    <a:lstStyle/>
                    <a:p>
                      <a:pPr algn="ctr">
                        <a:spcAft>
                          <a:spcPts val="0"/>
                        </a:spcAft>
                      </a:pPr>
                      <a:r>
                        <a:rPr lang="en-US" sz="1000" kern="0">
                          <a:effectLst/>
                        </a:rPr>
                        <a:t>7</a:t>
                      </a:r>
                      <a:endParaRPr lang="zh-CN" sz="1000" kern="100">
                        <a:effectLst/>
                        <a:latin typeface="Calibri"/>
                        <a:ea typeface="宋体"/>
                        <a:cs typeface="Times New Roman"/>
                      </a:endParaRPr>
                    </a:p>
                  </a:txBody>
                  <a:tcPr marL="22057" marR="22057" marT="0" marB="0" anchor="ctr">
                    <a:lnB w="12700" cap="flat" cmpd="sng" algn="ctr">
                      <a:solidFill>
                        <a:schemeClr val="tx1"/>
                      </a:solidFill>
                      <a:prstDash val="solid"/>
                      <a:round/>
                      <a:headEnd type="none" w="med" len="med"/>
                      <a:tailEnd type="none" w="med" len="med"/>
                    </a:lnB>
                  </a:tcPr>
                </a:tc>
                <a:tc gridSpan="2" vMerge="1">
                  <a:txBody>
                    <a:bodyPr/>
                    <a:lstStyle/>
                    <a:p>
                      <a:pPr algn="ctr">
                        <a:spcAft>
                          <a:spcPts val="0"/>
                        </a:spcAft>
                      </a:pPr>
                      <a:endParaRPr lang="zh-CN" sz="1000" kern="100" dirty="0">
                        <a:effectLst/>
                        <a:latin typeface="Calibri"/>
                        <a:ea typeface="宋体"/>
                        <a:cs typeface="Times New Roman"/>
                      </a:endParaRPr>
                    </a:p>
                  </a:txBody>
                  <a:tcPr marL="22057" marR="22057" marT="0" marB="0">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hMerge="1" vMerge="1">
                  <a:txBody>
                    <a:bodyPr/>
                    <a:lstStyle/>
                    <a:p>
                      <a:endParaRPr lang="zh-CN" altLang="en-US"/>
                    </a:p>
                  </a:txBody>
                  <a:tcPr/>
                </a:tc>
              </a:tr>
              <a:tr h="198685">
                <a:tc>
                  <a:txBody>
                    <a:bodyPr/>
                    <a:lstStyle/>
                    <a:p>
                      <a:pPr algn="l">
                        <a:spcAft>
                          <a:spcPts val="0"/>
                        </a:spcAft>
                      </a:pPr>
                      <a:r>
                        <a:rPr lang="zh-CN" sz="1000" kern="0">
                          <a:effectLst/>
                        </a:rPr>
                        <a:t>光源原理</a:t>
                      </a:r>
                      <a:endParaRPr lang="zh-CN" sz="1000" kern="100">
                        <a:effectLst/>
                        <a:latin typeface="Calibri"/>
                        <a:ea typeface="宋体"/>
                        <a:cs typeface="Times New Roman"/>
                      </a:endParaRPr>
                    </a:p>
                  </a:txBody>
                  <a:tcPr marL="22057" marR="22057" marT="0" marB="0" anchor="ct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tcPr>
                </a:tc>
                <a:tc>
                  <a:txBody>
                    <a:bodyPr/>
                    <a:lstStyle/>
                    <a:p>
                      <a:pPr algn="ctr">
                        <a:spcAft>
                          <a:spcPts val="0"/>
                        </a:spcAft>
                      </a:pPr>
                      <a:r>
                        <a:rPr lang="en-US" sz="1000" kern="0" dirty="0">
                          <a:effectLst/>
                        </a:rPr>
                        <a:t>4</a:t>
                      </a:r>
                      <a:endParaRPr lang="zh-CN" sz="1000" kern="100" dirty="0">
                        <a:effectLst/>
                        <a:latin typeface="Calibri"/>
                        <a:ea typeface="宋体"/>
                        <a:cs typeface="Times New Roman"/>
                      </a:endParaRPr>
                    </a:p>
                  </a:txBody>
                  <a:tcPr marL="22057" marR="22057" marT="0" marB="0" anchor="ctr">
                    <a:lnT w="12700" cap="flat" cmpd="sng" algn="ctr">
                      <a:solidFill>
                        <a:schemeClr val="tx1"/>
                      </a:solidFill>
                      <a:prstDash val="solid"/>
                      <a:round/>
                      <a:headEnd type="none" w="med" len="med"/>
                      <a:tailEnd type="none" w="med" len="med"/>
                    </a:lnT>
                  </a:tcPr>
                </a:tc>
                <a:tc>
                  <a:txBody>
                    <a:bodyPr/>
                    <a:lstStyle/>
                    <a:p>
                      <a:pPr algn="ctr">
                        <a:spcAft>
                          <a:spcPts val="0"/>
                        </a:spcAft>
                      </a:pPr>
                      <a:r>
                        <a:rPr lang="en-US" sz="1000" kern="0" dirty="0">
                          <a:effectLst/>
                        </a:rPr>
                        <a:t>3+1</a:t>
                      </a:r>
                      <a:endParaRPr lang="zh-CN" sz="1000" kern="100" dirty="0">
                        <a:effectLst/>
                        <a:latin typeface="Calibri"/>
                        <a:ea typeface="宋体"/>
                        <a:cs typeface="Times New Roman"/>
                      </a:endParaRPr>
                    </a:p>
                  </a:txBody>
                  <a:tcPr marL="22057" marR="22057" marT="0" marB="0" anchor="ctr">
                    <a:lnT w="12700" cap="flat" cmpd="sng" algn="ctr">
                      <a:solidFill>
                        <a:schemeClr val="tx1"/>
                      </a:solidFill>
                      <a:prstDash val="solid"/>
                      <a:round/>
                      <a:headEnd type="none" w="med" len="med"/>
                      <a:tailEnd type="none" w="med" len="med"/>
                    </a:lnT>
                  </a:tcPr>
                </a:tc>
                <a:tc>
                  <a:txBody>
                    <a:bodyPr/>
                    <a:lstStyle/>
                    <a:p>
                      <a:pPr algn="ctr">
                        <a:spcAft>
                          <a:spcPts val="0"/>
                        </a:spcAft>
                      </a:pPr>
                      <a:r>
                        <a:rPr lang="en-US" sz="1000" kern="0">
                          <a:effectLst/>
                        </a:rPr>
                        <a:t>4</a:t>
                      </a:r>
                      <a:endParaRPr lang="zh-CN" sz="1000" kern="100">
                        <a:effectLst/>
                        <a:latin typeface="Calibri"/>
                        <a:ea typeface="宋体"/>
                        <a:cs typeface="Times New Roman"/>
                      </a:endParaRPr>
                    </a:p>
                  </a:txBody>
                  <a:tcPr marL="22057" marR="22057" marT="0" marB="0" anchor="ctr">
                    <a:lnT w="12700" cap="flat" cmpd="sng" algn="ctr">
                      <a:solidFill>
                        <a:schemeClr val="tx1"/>
                      </a:solidFill>
                      <a:prstDash val="solid"/>
                      <a:round/>
                      <a:headEnd type="none" w="med" len="med"/>
                      <a:tailEnd type="none" w="med" len="med"/>
                    </a:lnT>
                  </a:tcPr>
                </a:tc>
                <a:tc rowSpan="5" gridSpan="2">
                  <a:txBody>
                    <a:bodyPr/>
                    <a:lstStyle/>
                    <a:p>
                      <a:pPr algn="ctr">
                        <a:spcAft>
                          <a:spcPts val="0"/>
                        </a:spcAft>
                      </a:pPr>
                      <a:r>
                        <a:rPr lang="zh-CN" sz="1000" kern="0" dirty="0">
                          <a:effectLst/>
                        </a:rPr>
                        <a:t>电气工程及其自动化专业</a:t>
                      </a:r>
                      <a:r>
                        <a:rPr lang="zh-CN" sz="1000" kern="0" dirty="0" smtClean="0">
                          <a:effectLst/>
                        </a:rPr>
                        <a:t>方向</a:t>
                      </a:r>
                      <a:endParaRPr lang="zh-CN" sz="1000" kern="100" dirty="0">
                        <a:effectLst/>
                        <a:latin typeface="Calibri"/>
                        <a:ea typeface="宋体"/>
                        <a:cs typeface="Times New Roman"/>
                      </a:endParaRPr>
                    </a:p>
                  </a:txBody>
                  <a:tcPr marL="22057" marR="22057" marT="0" marB="0" anchor="ct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rowSpan="5" hMerge="1">
                  <a:txBody>
                    <a:bodyPr/>
                    <a:lstStyle/>
                    <a:p>
                      <a:endParaRPr lang="zh-CN" altLang="en-US"/>
                    </a:p>
                  </a:txBody>
                  <a:tcPr/>
                </a:tc>
              </a:tr>
              <a:tr h="65149">
                <a:tc>
                  <a:txBody>
                    <a:bodyPr/>
                    <a:lstStyle/>
                    <a:p>
                      <a:pPr algn="l">
                        <a:spcAft>
                          <a:spcPts val="0"/>
                        </a:spcAft>
                      </a:pPr>
                      <a:r>
                        <a:rPr lang="zh-CN" sz="1000" kern="0">
                          <a:effectLst/>
                        </a:rPr>
                        <a:t>电气工程基础</a:t>
                      </a:r>
                      <a:endParaRPr lang="zh-CN" sz="1000" kern="100">
                        <a:effectLst/>
                        <a:latin typeface="Calibri"/>
                        <a:ea typeface="宋体"/>
                        <a:cs typeface="Times New Roman"/>
                      </a:endParaRPr>
                    </a:p>
                  </a:txBody>
                  <a:tcPr marL="22057" marR="22057" marT="0" marB="0" anchor="ctr">
                    <a:lnL w="12700" cap="flat" cmpd="sng" algn="ctr">
                      <a:solidFill>
                        <a:schemeClr val="tx1"/>
                      </a:solidFill>
                      <a:prstDash val="solid"/>
                      <a:round/>
                      <a:headEnd type="none" w="med" len="med"/>
                      <a:tailEnd type="none" w="med" len="med"/>
                    </a:lnL>
                  </a:tcPr>
                </a:tc>
                <a:tc>
                  <a:txBody>
                    <a:bodyPr/>
                    <a:lstStyle/>
                    <a:p>
                      <a:pPr algn="ctr">
                        <a:spcAft>
                          <a:spcPts val="0"/>
                        </a:spcAft>
                      </a:pPr>
                      <a:r>
                        <a:rPr lang="en-US" sz="1000" kern="0">
                          <a:effectLst/>
                        </a:rPr>
                        <a:t>4</a:t>
                      </a:r>
                      <a:endParaRPr lang="zh-CN" sz="1000" kern="100">
                        <a:effectLst/>
                        <a:latin typeface="Calibri"/>
                        <a:ea typeface="宋体"/>
                        <a:cs typeface="Times New Roman"/>
                      </a:endParaRPr>
                    </a:p>
                  </a:txBody>
                  <a:tcPr marL="22057" marR="22057" marT="0" marB="0" anchor="ctr"/>
                </a:tc>
                <a:tc>
                  <a:txBody>
                    <a:bodyPr/>
                    <a:lstStyle/>
                    <a:p>
                      <a:pPr algn="ctr">
                        <a:spcAft>
                          <a:spcPts val="0"/>
                        </a:spcAft>
                      </a:pPr>
                      <a:r>
                        <a:rPr lang="en-US" sz="1000" kern="0" dirty="0">
                          <a:effectLst/>
                        </a:rPr>
                        <a:t>3+1</a:t>
                      </a:r>
                      <a:endParaRPr lang="zh-CN" sz="1000" kern="100" dirty="0">
                        <a:effectLst/>
                        <a:latin typeface="Calibri"/>
                        <a:ea typeface="宋体"/>
                        <a:cs typeface="Times New Roman"/>
                      </a:endParaRPr>
                    </a:p>
                  </a:txBody>
                  <a:tcPr marL="22057" marR="22057" marT="0" marB="0" anchor="ctr"/>
                </a:tc>
                <a:tc>
                  <a:txBody>
                    <a:bodyPr/>
                    <a:lstStyle/>
                    <a:p>
                      <a:pPr algn="ctr">
                        <a:spcAft>
                          <a:spcPts val="0"/>
                        </a:spcAft>
                      </a:pPr>
                      <a:r>
                        <a:rPr lang="en-US" sz="1000" kern="0" dirty="0">
                          <a:effectLst/>
                        </a:rPr>
                        <a:t>5</a:t>
                      </a:r>
                      <a:endParaRPr lang="zh-CN" sz="1000" kern="100" dirty="0">
                        <a:effectLst/>
                        <a:latin typeface="Calibri"/>
                        <a:ea typeface="宋体"/>
                        <a:cs typeface="Times New Roman"/>
                      </a:endParaRPr>
                    </a:p>
                  </a:txBody>
                  <a:tcPr marL="22057" marR="22057" marT="0" marB="0" anchor="ctr"/>
                </a:tc>
                <a:tc gridSpan="2" vMerge="1">
                  <a:txBody>
                    <a:bodyPr/>
                    <a:lstStyle/>
                    <a:p>
                      <a:pPr algn="ctr">
                        <a:spcAft>
                          <a:spcPts val="0"/>
                        </a:spcAft>
                      </a:pPr>
                      <a:endParaRPr lang="zh-CN" sz="1000" kern="100" dirty="0">
                        <a:effectLst/>
                        <a:latin typeface="Calibri"/>
                        <a:ea typeface="宋体"/>
                        <a:cs typeface="Times New Roman"/>
                      </a:endParaRPr>
                    </a:p>
                  </a:txBody>
                  <a:tcPr marL="22057" marR="22057" marT="0" marB="0">
                    <a:lnR w="12700" cap="flat" cmpd="sng" algn="ctr">
                      <a:solidFill>
                        <a:schemeClr val="tx1"/>
                      </a:solidFill>
                      <a:prstDash val="solid"/>
                      <a:round/>
                      <a:headEnd type="none" w="med" len="med"/>
                      <a:tailEnd type="none" w="med" len="med"/>
                    </a:lnR>
                  </a:tcPr>
                </a:tc>
                <a:tc hMerge="1" vMerge="1">
                  <a:txBody>
                    <a:bodyPr/>
                    <a:lstStyle/>
                    <a:p>
                      <a:endParaRPr lang="zh-CN" altLang="en-US"/>
                    </a:p>
                  </a:txBody>
                  <a:tcPr/>
                </a:tc>
              </a:tr>
              <a:tr h="65149">
                <a:tc>
                  <a:txBody>
                    <a:bodyPr/>
                    <a:lstStyle/>
                    <a:p>
                      <a:pPr algn="l">
                        <a:spcAft>
                          <a:spcPts val="0"/>
                        </a:spcAft>
                      </a:pPr>
                      <a:r>
                        <a:rPr lang="zh-CN" sz="1000" kern="0">
                          <a:effectLst/>
                        </a:rPr>
                        <a:t>照明基础</a:t>
                      </a:r>
                      <a:endParaRPr lang="zh-CN" sz="1000" kern="100">
                        <a:effectLst/>
                        <a:latin typeface="Calibri"/>
                        <a:ea typeface="宋体"/>
                        <a:cs typeface="Times New Roman"/>
                      </a:endParaRPr>
                    </a:p>
                  </a:txBody>
                  <a:tcPr marL="22057" marR="22057" marT="0" marB="0" anchor="ctr">
                    <a:lnL w="12700" cap="flat" cmpd="sng" algn="ctr">
                      <a:solidFill>
                        <a:schemeClr val="tx1"/>
                      </a:solidFill>
                      <a:prstDash val="solid"/>
                      <a:round/>
                      <a:headEnd type="none" w="med" len="med"/>
                      <a:tailEnd type="none" w="med" len="med"/>
                    </a:lnL>
                  </a:tcPr>
                </a:tc>
                <a:tc>
                  <a:txBody>
                    <a:bodyPr/>
                    <a:lstStyle/>
                    <a:p>
                      <a:pPr algn="ctr">
                        <a:spcAft>
                          <a:spcPts val="0"/>
                        </a:spcAft>
                      </a:pPr>
                      <a:r>
                        <a:rPr lang="en-US" sz="1000" kern="0">
                          <a:effectLst/>
                        </a:rPr>
                        <a:t>4</a:t>
                      </a:r>
                      <a:endParaRPr lang="zh-CN" sz="1000" kern="100">
                        <a:effectLst/>
                        <a:latin typeface="Calibri"/>
                        <a:ea typeface="宋体"/>
                        <a:cs typeface="Times New Roman"/>
                      </a:endParaRPr>
                    </a:p>
                  </a:txBody>
                  <a:tcPr marL="22057" marR="22057" marT="0" marB="0" anchor="ctr"/>
                </a:tc>
                <a:tc>
                  <a:txBody>
                    <a:bodyPr/>
                    <a:lstStyle/>
                    <a:p>
                      <a:pPr algn="ctr">
                        <a:spcAft>
                          <a:spcPts val="0"/>
                        </a:spcAft>
                      </a:pPr>
                      <a:r>
                        <a:rPr lang="en-US" sz="1000" kern="0">
                          <a:effectLst/>
                        </a:rPr>
                        <a:t>3+1</a:t>
                      </a:r>
                      <a:endParaRPr lang="zh-CN" sz="1000" kern="100">
                        <a:effectLst/>
                        <a:latin typeface="Calibri"/>
                        <a:ea typeface="宋体"/>
                        <a:cs typeface="Times New Roman"/>
                      </a:endParaRPr>
                    </a:p>
                  </a:txBody>
                  <a:tcPr marL="22057" marR="22057" marT="0" marB="0" anchor="ctr"/>
                </a:tc>
                <a:tc>
                  <a:txBody>
                    <a:bodyPr/>
                    <a:lstStyle/>
                    <a:p>
                      <a:pPr algn="ctr">
                        <a:spcAft>
                          <a:spcPts val="0"/>
                        </a:spcAft>
                      </a:pPr>
                      <a:r>
                        <a:rPr lang="en-US" sz="1000" kern="0" dirty="0">
                          <a:effectLst/>
                        </a:rPr>
                        <a:t>6</a:t>
                      </a:r>
                      <a:endParaRPr lang="zh-CN" sz="1000" kern="100" dirty="0">
                        <a:effectLst/>
                        <a:latin typeface="Calibri"/>
                        <a:ea typeface="宋体"/>
                        <a:cs typeface="Times New Roman"/>
                      </a:endParaRPr>
                    </a:p>
                  </a:txBody>
                  <a:tcPr marL="22057" marR="22057" marT="0" marB="0" anchor="ctr"/>
                </a:tc>
                <a:tc gridSpan="2" vMerge="1">
                  <a:txBody>
                    <a:bodyPr/>
                    <a:lstStyle/>
                    <a:p>
                      <a:pPr algn="ctr">
                        <a:spcAft>
                          <a:spcPts val="0"/>
                        </a:spcAft>
                      </a:pPr>
                      <a:endParaRPr lang="zh-CN" sz="1000" kern="100" dirty="0">
                        <a:effectLst/>
                        <a:latin typeface="Calibri"/>
                        <a:ea typeface="宋体"/>
                        <a:cs typeface="Times New Roman"/>
                      </a:endParaRPr>
                    </a:p>
                  </a:txBody>
                  <a:tcPr marL="22057" marR="22057" marT="0" marB="0">
                    <a:lnR w="12700" cap="flat" cmpd="sng" algn="ctr">
                      <a:solidFill>
                        <a:schemeClr val="tx1"/>
                      </a:solidFill>
                      <a:prstDash val="solid"/>
                      <a:round/>
                      <a:headEnd type="none" w="med" len="med"/>
                      <a:tailEnd type="none" w="med" len="med"/>
                    </a:lnR>
                  </a:tcPr>
                </a:tc>
                <a:tc hMerge="1" vMerge="1">
                  <a:txBody>
                    <a:bodyPr/>
                    <a:lstStyle/>
                    <a:p>
                      <a:endParaRPr lang="zh-CN" altLang="en-US"/>
                    </a:p>
                  </a:txBody>
                  <a:tcPr/>
                </a:tc>
              </a:tr>
              <a:tr h="65149">
                <a:tc>
                  <a:txBody>
                    <a:bodyPr/>
                    <a:lstStyle/>
                    <a:p>
                      <a:pPr algn="l">
                        <a:spcAft>
                          <a:spcPts val="0"/>
                        </a:spcAft>
                      </a:pPr>
                      <a:r>
                        <a:rPr lang="zh-CN" sz="1000" kern="0">
                          <a:effectLst/>
                        </a:rPr>
                        <a:t>电子系统设计</a:t>
                      </a:r>
                      <a:r>
                        <a:rPr lang="en-US" sz="1000" kern="0">
                          <a:effectLst/>
                        </a:rPr>
                        <a:t>#</a:t>
                      </a:r>
                      <a:endParaRPr lang="zh-CN" sz="1000" kern="100">
                        <a:effectLst/>
                        <a:latin typeface="Calibri"/>
                        <a:ea typeface="宋体"/>
                        <a:cs typeface="Times New Roman"/>
                      </a:endParaRPr>
                    </a:p>
                  </a:txBody>
                  <a:tcPr marL="22057" marR="22057" marT="0" marB="0" anchor="ctr">
                    <a:lnL w="12700" cap="flat" cmpd="sng" algn="ctr">
                      <a:solidFill>
                        <a:schemeClr val="tx1"/>
                      </a:solidFill>
                      <a:prstDash val="solid"/>
                      <a:round/>
                      <a:headEnd type="none" w="med" len="med"/>
                      <a:tailEnd type="none" w="med" len="med"/>
                    </a:lnL>
                  </a:tcPr>
                </a:tc>
                <a:tc>
                  <a:txBody>
                    <a:bodyPr/>
                    <a:lstStyle/>
                    <a:p>
                      <a:pPr algn="ctr">
                        <a:spcAft>
                          <a:spcPts val="0"/>
                        </a:spcAft>
                      </a:pPr>
                      <a:r>
                        <a:rPr lang="en-US" sz="1000" kern="0">
                          <a:effectLst/>
                        </a:rPr>
                        <a:t>4</a:t>
                      </a:r>
                      <a:endParaRPr lang="zh-CN" sz="1000" kern="100">
                        <a:effectLst/>
                        <a:latin typeface="Calibri"/>
                        <a:ea typeface="宋体"/>
                        <a:cs typeface="Times New Roman"/>
                      </a:endParaRPr>
                    </a:p>
                  </a:txBody>
                  <a:tcPr marL="22057" marR="22057" marT="0" marB="0" anchor="ctr"/>
                </a:tc>
                <a:tc>
                  <a:txBody>
                    <a:bodyPr/>
                    <a:lstStyle/>
                    <a:p>
                      <a:pPr algn="ctr">
                        <a:spcAft>
                          <a:spcPts val="0"/>
                        </a:spcAft>
                      </a:pPr>
                      <a:r>
                        <a:rPr lang="en-US" sz="1000" kern="0">
                          <a:effectLst/>
                        </a:rPr>
                        <a:t>3+1</a:t>
                      </a:r>
                      <a:endParaRPr lang="zh-CN" sz="1000" kern="100">
                        <a:effectLst/>
                        <a:latin typeface="Calibri"/>
                        <a:ea typeface="宋体"/>
                        <a:cs typeface="Times New Roman"/>
                      </a:endParaRPr>
                    </a:p>
                  </a:txBody>
                  <a:tcPr marL="22057" marR="22057" marT="0" marB="0" anchor="ctr"/>
                </a:tc>
                <a:tc>
                  <a:txBody>
                    <a:bodyPr/>
                    <a:lstStyle/>
                    <a:p>
                      <a:pPr algn="ctr">
                        <a:spcAft>
                          <a:spcPts val="0"/>
                        </a:spcAft>
                      </a:pPr>
                      <a:r>
                        <a:rPr lang="en-US" sz="1000" kern="0" dirty="0">
                          <a:effectLst/>
                        </a:rPr>
                        <a:t>6</a:t>
                      </a:r>
                      <a:endParaRPr lang="zh-CN" sz="1000" kern="100" dirty="0">
                        <a:effectLst/>
                        <a:latin typeface="Calibri"/>
                        <a:ea typeface="宋体"/>
                        <a:cs typeface="Times New Roman"/>
                      </a:endParaRPr>
                    </a:p>
                  </a:txBody>
                  <a:tcPr marL="22057" marR="22057" marT="0" marB="0" anchor="ctr"/>
                </a:tc>
                <a:tc gridSpan="2" vMerge="1">
                  <a:txBody>
                    <a:bodyPr/>
                    <a:lstStyle/>
                    <a:p>
                      <a:pPr algn="ctr">
                        <a:spcAft>
                          <a:spcPts val="0"/>
                        </a:spcAft>
                      </a:pPr>
                      <a:endParaRPr lang="zh-CN" sz="1000" kern="100" dirty="0">
                        <a:effectLst/>
                        <a:latin typeface="Calibri"/>
                        <a:ea typeface="宋体"/>
                        <a:cs typeface="Times New Roman"/>
                      </a:endParaRPr>
                    </a:p>
                  </a:txBody>
                  <a:tcPr marL="22057" marR="22057" marT="0" marB="0">
                    <a:lnR w="12700" cap="flat" cmpd="sng" algn="ctr">
                      <a:solidFill>
                        <a:schemeClr val="tx1"/>
                      </a:solidFill>
                      <a:prstDash val="solid"/>
                      <a:round/>
                      <a:headEnd type="none" w="med" len="med"/>
                      <a:tailEnd type="none" w="med" len="med"/>
                    </a:lnR>
                  </a:tcPr>
                </a:tc>
                <a:tc hMerge="1" vMerge="1">
                  <a:txBody>
                    <a:bodyPr/>
                    <a:lstStyle/>
                    <a:p>
                      <a:endParaRPr lang="zh-CN" altLang="en-US"/>
                    </a:p>
                  </a:txBody>
                  <a:tcPr/>
                </a:tc>
              </a:tr>
              <a:tr h="65149">
                <a:tc>
                  <a:txBody>
                    <a:bodyPr/>
                    <a:lstStyle/>
                    <a:p>
                      <a:pPr algn="l">
                        <a:spcAft>
                          <a:spcPts val="0"/>
                        </a:spcAft>
                      </a:pPr>
                      <a:r>
                        <a:rPr lang="en-US" sz="1000" kern="0">
                          <a:effectLst/>
                        </a:rPr>
                        <a:t>LED</a:t>
                      </a:r>
                      <a:r>
                        <a:rPr lang="zh-CN" sz="1000" kern="0">
                          <a:effectLst/>
                        </a:rPr>
                        <a:t>固态照明技术与应用</a:t>
                      </a:r>
                      <a:endParaRPr lang="zh-CN" sz="1000" kern="100">
                        <a:effectLst/>
                        <a:latin typeface="Calibri"/>
                        <a:ea typeface="宋体"/>
                        <a:cs typeface="Times New Roman"/>
                      </a:endParaRPr>
                    </a:p>
                  </a:txBody>
                  <a:tcPr marL="22057" marR="22057" marT="0" marB="0" anchor="ctr">
                    <a:lnL w="12700" cap="flat" cmpd="sng" algn="ctr">
                      <a:solidFill>
                        <a:schemeClr val="tx1"/>
                      </a:solidFill>
                      <a:prstDash val="solid"/>
                      <a:round/>
                      <a:headEnd type="none" w="med" len="med"/>
                      <a:tailEnd type="none" w="med" len="med"/>
                    </a:lnL>
                    <a:lnB w="12700" cap="flat" cmpd="sng" algn="ctr">
                      <a:solidFill>
                        <a:schemeClr val="tx1"/>
                      </a:solidFill>
                      <a:prstDash val="solid"/>
                      <a:round/>
                      <a:headEnd type="none" w="med" len="med"/>
                      <a:tailEnd type="none" w="med" len="med"/>
                    </a:lnB>
                  </a:tcPr>
                </a:tc>
                <a:tc>
                  <a:txBody>
                    <a:bodyPr/>
                    <a:lstStyle/>
                    <a:p>
                      <a:pPr algn="ctr">
                        <a:spcAft>
                          <a:spcPts val="0"/>
                        </a:spcAft>
                      </a:pPr>
                      <a:r>
                        <a:rPr lang="en-US" sz="1000" kern="0" dirty="0">
                          <a:effectLst/>
                        </a:rPr>
                        <a:t>4</a:t>
                      </a:r>
                      <a:endParaRPr lang="zh-CN" sz="1000" kern="100" dirty="0">
                        <a:effectLst/>
                        <a:latin typeface="Calibri"/>
                        <a:ea typeface="宋体"/>
                        <a:cs typeface="Times New Roman"/>
                      </a:endParaRPr>
                    </a:p>
                  </a:txBody>
                  <a:tcPr marL="22057" marR="22057" marT="0" marB="0" anchor="ctr">
                    <a:lnB w="12700" cap="flat" cmpd="sng" algn="ctr">
                      <a:solidFill>
                        <a:schemeClr val="tx1"/>
                      </a:solidFill>
                      <a:prstDash val="solid"/>
                      <a:round/>
                      <a:headEnd type="none" w="med" len="med"/>
                      <a:tailEnd type="none" w="med" len="med"/>
                    </a:lnB>
                  </a:tcPr>
                </a:tc>
                <a:tc>
                  <a:txBody>
                    <a:bodyPr/>
                    <a:lstStyle/>
                    <a:p>
                      <a:pPr algn="ctr">
                        <a:spcAft>
                          <a:spcPts val="0"/>
                        </a:spcAft>
                      </a:pPr>
                      <a:r>
                        <a:rPr lang="en-US" sz="1000" kern="0">
                          <a:effectLst/>
                        </a:rPr>
                        <a:t>3+1</a:t>
                      </a:r>
                      <a:endParaRPr lang="zh-CN" sz="1000" kern="100">
                        <a:effectLst/>
                        <a:latin typeface="Calibri"/>
                        <a:ea typeface="宋体"/>
                        <a:cs typeface="Times New Roman"/>
                      </a:endParaRPr>
                    </a:p>
                  </a:txBody>
                  <a:tcPr marL="22057" marR="22057" marT="0" marB="0" anchor="ctr">
                    <a:lnB w="12700" cap="flat" cmpd="sng" algn="ctr">
                      <a:solidFill>
                        <a:schemeClr val="tx1"/>
                      </a:solidFill>
                      <a:prstDash val="solid"/>
                      <a:round/>
                      <a:headEnd type="none" w="med" len="med"/>
                      <a:tailEnd type="none" w="med" len="med"/>
                    </a:lnB>
                  </a:tcPr>
                </a:tc>
                <a:tc>
                  <a:txBody>
                    <a:bodyPr/>
                    <a:lstStyle/>
                    <a:p>
                      <a:pPr algn="ctr">
                        <a:spcAft>
                          <a:spcPts val="0"/>
                        </a:spcAft>
                      </a:pPr>
                      <a:r>
                        <a:rPr lang="en-US" sz="1000" kern="0" dirty="0">
                          <a:effectLst/>
                        </a:rPr>
                        <a:t>7</a:t>
                      </a:r>
                      <a:endParaRPr lang="zh-CN" sz="1000" kern="100" dirty="0">
                        <a:effectLst/>
                        <a:latin typeface="Calibri"/>
                        <a:ea typeface="宋体"/>
                        <a:cs typeface="Times New Roman"/>
                      </a:endParaRPr>
                    </a:p>
                  </a:txBody>
                  <a:tcPr marL="22057" marR="22057" marT="0" marB="0" anchor="ctr">
                    <a:lnB w="12700" cap="flat" cmpd="sng" algn="ctr">
                      <a:solidFill>
                        <a:schemeClr val="tx1"/>
                      </a:solidFill>
                      <a:prstDash val="solid"/>
                      <a:round/>
                      <a:headEnd type="none" w="med" len="med"/>
                      <a:tailEnd type="none" w="med" len="med"/>
                    </a:lnB>
                  </a:tcPr>
                </a:tc>
                <a:tc gridSpan="2" vMerge="1">
                  <a:txBody>
                    <a:bodyPr/>
                    <a:lstStyle/>
                    <a:p>
                      <a:pPr algn="ctr">
                        <a:spcAft>
                          <a:spcPts val="0"/>
                        </a:spcAft>
                      </a:pPr>
                      <a:endParaRPr lang="zh-CN" sz="1000" kern="100" dirty="0">
                        <a:effectLst/>
                        <a:latin typeface="Calibri"/>
                        <a:ea typeface="宋体"/>
                        <a:cs typeface="Times New Roman"/>
                      </a:endParaRPr>
                    </a:p>
                  </a:txBody>
                  <a:tcPr marL="22057" marR="22057" marT="0" marB="0">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hMerge="1" vMerge="1">
                  <a:txBody>
                    <a:bodyPr/>
                    <a:lstStyle/>
                    <a:p>
                      <a:endParaRPr lang="zh-CN" altLang="en-US"/>
                    </a:p>
                  </a:txBody>
                  <a:tcPr/>
                </a:tc>
              </a:tr>
            </a:tbl>
          </a:graphicData>
        </a:graphic>
      </p:graphicFrame>
      <p:sp>
        <p:nvSpPr>
          <p:cNvPr id="9" name="矩形 8"/>
          <p:cNvSpPr/>
          <p:nvPr/>
        </p:nvSpPr>
        <p:spPr>
          <a:xfrm>
            <a:off x="6547555" y="219203"/>
            <a:ext cx="2257777" cy="261610"/>
          </a:xfrm>
          <a:prstGeom prst="rect">
            <a:avLst/>
          </a:prstGeom>
        </p:spPr>
        <p:txBody>
          <a:bodyPr wrap="square">
            <a:spAutoFit/>
          </a:bodyPr>
          <a:lstStyle/>
          <a:p>
            <a:r>
              <a:rPr lang="zh-CN" altLang="en-US" sz="1100" b="1" dirty="0"/>
              <a:t> </a:t>
            </a:r>
            <a:r>
              <a:rPr lang="en-US" altLang="zh-CN" sz="1100" b="1" dirty="0"/>
              <a:t>2. </a:t>
            </a:r>
            <a:r>
              <a:rPr lang="zh-CN" altLang="en-US" sz="1100" b="1" dirty="0"/>
              <a:t>专业必修核心</a:t>
            </a:r>
            <a:r>
              <a:rPr lang="zh-CN" altLang="en-US" sz="1100" b="1" dirty="0" smtClean="0"/>
              <a:t>课程</a:t>
            </a:r>
            <a:r>
              <a:rPr lang="zh-CN" altLang="en-US" sz="1100" dirty="0"/>
              <a:t>	</a:t>
            </a:r>
          </a:p>
        </p:txBody>
      </p:sp>
      <p:sp>
        <p:nvSpPr>
          <p:cNvPr id="10" name="矩形 9"/>
          <p:cNvSpPr/>
          <p:nvPr/>
        </p:nvSpPr>
        <p:spPr>
          <a:xfrm>
            <a:off x="6547555" y="4990992"/>
            <a:ext cx="5057423" cy="1408078"/>
          </a:xfrm>
          <a:prstGeom prst="rect">
            <a:avLst/>
          </a:prstGeom>
        </p:spPr>
        <p:txBody>
          <a:bodyPr wrap="square">
            <a:spAutoFit/>
          </a:bodyPr>
          <a:lstStyle/>
          <a:p>
            <a:pPr marL="358775" lvl="1" indent="-171450">
              <a:lnSpc>
                <a:spcPct val="150000"/>
              </a:lnSpc>
              <a:buClr>
                <a:schemeClr val="accent1"/>
              </a:buClr>
              <a:buFont typeface="Arial" pitchFamily="34" charset="0"/>
              <a:buChar char="•"/>
            </a:pPr>
            <a:r>
              <a:rPr lang="zh-CN" altLang="zh-CN" sz="1200" b="1" dirty="0" smtClean="0"/>
              <a:t>科研</a:t>
            </a:r>
            <a:r>
              <a:rPr lang="zh-CN" altLang="zh-CN" sz="1200" b="1" dirty="0"/>
              <a:t>实践</a:t>
            </a:r>
            <a:r>
              <a:rPr lang="en-US" altLang="zh-CN" sz="1200" b="1" dirty="0"/>
              <a:t> 8</a:t>
            </a:r>
            <a:r>
              <a:rPr lang="zh-CN" altLang="zh-CN" sz="1200" b="1" dirty="0"/>
              <a:t>学分</a:t>
            </a:r>
            <a:endParaRPr lang="en-US" altLang="zh-CN" sz="1200" dirty="0"/>
          </a:p>
          <a:p>
            <a:pPr marL="635000" lvl="2" indent="-171450">
              <a:lnSpc>
                <a:spcPct val="150000"/>
              </a:lnSpc>
              <a:buClr>
                <a:schemeClr val="accent1"/>
              </a:buClr>
              <a:buFont typeface="Arial" pitchFamily="34" charset="0"/>
              <a:buChar char="•"/>
            </a:pPr>
            <a:r>
              <a:rPr lang="zh-CN" altLang="zh-CN" sz="1100" dirty="0"/>
              <a:t>教学实习（焊接及电子线路设计）</a:t>
            </a:r>
            <a:r>
              <a:rPr lang="en-US" altLang="zh-CN" sz="1100" dirty="0"/>
              <a:t>1</a:t>
            </a:r>
            <a:r>
              <a:rPr lang="zh-CN" altLang="zh-CN" sz="1100" dirty="0"/>
              <a:t>学分</a:t>
            </a:r>
            <a:endParaRPr lang="en-US" altLang="zh-CN" sz="1100" dirty="0"/>
          </a:p>
          <a:p>
            <a:pPr marL="635000" lvl="2" indent="-171450">
              <a:lnSpc>
                <a:spcPct val="150000"/>
              </a:lnSpc>
              <a:buClr>
                <a:schemeClr val="accent1"/>
              </a:buClr>
              <a:buFont typeface="Arial" pitchFamily="34" charset="0"/>
              <a:buChar char="•"/>
            </a:pPr>
            <a:r>
              <a:rPr lang="zh-CN" altLang="zh-CN" sz="1100" dirty="0"/>
              <a:t>金工实习（</a:t>
            </a:r>
            <a:r>
              <a:rPr lang="en-US" altLang="zh-CN" sz="1100" dirty="0"/>
              <a:t>CAD</a:t>
            </a:r>
            <a:r>
              <a:rPr lang="zh-CN" altLang="zh-CN" sz="1100" dirty="0"/>
              <a:t>制图及金工实习）</a:t>
            </a:r>
            <a:r>
              <a:rPr lang="en-US" altLang="zh-CN" sz="1100" dirty="0"/>
              <a:t>3</a:t>
            </a:r>
            <a:r>
              <a:rPr lang="zh-CN" altLang="zh-CN" sz="1100" dirty="0"/>
              <a:t>学分</a:t>
            </a:r>
            <a:endParaRPr lang="en-US" altLang="zh-CN" sz="1100" dirty="0"/>
          </a:p>
          <a:p>
            <a:pPr marL="635000" lvl="2" indent="-171450">
              <a:lnSpc>
                <a:spcPct val="150000"/>
              </a:lnSpc>
              <a:buClr>
                <a:schemeClr val="accent1"/>
              </a:buClr>
              <a:buFont typeface="Arial" pitchFamily="34" charset="0"/>
              <a:buChar char="•"/>
            </a:pPr>
            <a:r>
              <a:rPr lang="zh-CN" altLang="zh-CN" sz="1100" dirty="0"/>
              <a:t>本科生科研训练（导师制） </a:t>
            </a:r>
            <a:r>
              <a:rPr lang="en-US" altLang="zh-CN" sz="1100" dirty="0"/>
              <a:t>4</a:t>
            </a:r>
            <a:r>
              <a:rPr lang="zh-CN" altLang="zh-CN" sz="1100" dirty="0"/>
              <a:t>学分</a:t>
            </a:r>
            <a:endParaRPr lang="en-US" altLang="zh-CN" sz="1100" dirty="0"/>
          </a:p>
          <a:p>
            <a:pPr marL="365125" lvl="2" indent="-171450">
              <a:lnSpc>
                <a:spcPct val="150000"/>
              </a:lnSpc>
              <a:buClr>
                <a:schemeClr val="accent1"/>
              </a:buClr>
              <a:buFont typeface="Arial" pitchFamily="34" charset="0"/>
              <a:buChar char="•"/>
            </a:pPr>
            <a:r>
              <a:rPr lang="zh-CN" altLang="zh-CN" sz="1200" b="1" dirty="0"/>
              <a:t>毕业论文</a:t>
            </a:r>
            <a:r>
              <a:rPr lang="en-US" altLang="zh-CN" sz="1200" b="1" dirty="0"/>
              <a:t>6</a:t>
            </a:r>
            <a:r>
              <a:rPr lang="zh-CN" altLang="zh-CN" sz="1200" b="1" dirty="0"/>
              <a:t>学分</a:t>
            </a:r>
            <a:endParaRPr lang="zh-CN" altLang="zh-CN" sz="1200" dirty="0"/>
          </a:p>
        </p:txBody>
      </p:sp>
    </p:spTree>
    <p:extLst>
      <p:ext uri="{BB962C8B-B14F-4D97-AF65-F5344CB8AC3E}">
        <p14:creationId xmlns:p14="http://schemas.microsoft.com/office/powerpoint/2010/main" val="4261762530"/>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lvl="0"/>
            <a:r>
              <a:rPr lang="zh-CN" altLang="zh-CN" b="1" dirty="0" smtClean="0"/>
              <a:t>实施</a:t>
            </a:r>
            <a:r>
              <a:rPr lang="zh-CN" altLang="en-US" b="1" dirty="0" smtClean="0"/>
              <a:t>方案与激励措施</a:t>
            </a:r>
            <a:endParaRPr lang="zh-CN" altLang="en-US" dirty="0"/>
          </a:p>
        </p:txBody>
      </p:sp>
      <p:sp>
        <p:nvSpPr>
          <p:cNvPr id="3" name="内容占位符 2"/>
          <p:cNvSpPr>
            <a:spLocks noGrp="1"/>
          </p:cNvSpPr>
          <p:nvPr>
            <p:ph idx="1"/>
          </p:nvPr>
        </p:nvSpPr>
        <p:spPr>
          <a:xfrm>
            <a:off x="1982222" y="1986352"/>
            <a:ext cx="8584174" cy="4023360"/>
          </a:xfrm>
        </p:spPr>
        <p:txBody>
          <a:bodyPr>
            <a:normAutofit/>
          </a:bodyPr>
          <a:lstStyle/>
          <a:p>
            <a:pPr marL="541338" lvl="0" indent="-541338">
              <a:buFont typeface="Wingdings" panose="05000000000000000000" pitchFamily="2" charset="2"/>
              <a:buChar char="l"/>
            </a:pPr>
            <a:r>
              <a:rPr lang="zh-CN" altLang="en-US" sz="3200" b="1" dirty="0" smtClean="0"/>
              <a:t>理论与实验相结合的课程教学模式</a:t>
            </a:r>
            <a:endParaRPr lang="zh-CN" altLang="zh-CN" sz="3200" dirty="0"/>
          </a:p>
          <a:p>
            <a:pPr marL="541338" lvl="0" indent="-541338">
              <a:buFont typeface="Wingdings" panose="05000000000000000000" pitchFamily="2" charset="2"/>
              <a:buChar char="l"/>
            </a:pPr>
            <a:r>
              <a:rPr lang="zh-CN" altLang="zh-CN" sz="3200" b="1" dirty="0" smtClean="0"/>
              <a:t>开放</a:t>
            </a:r>
            <a:r>
              <a:rPr lang="zh-CN" altLang="zh-CN" sz="3200" b="1" dirty="0"/>
              <a:t>创新</a:t>
            </a:r>
            <a:r>
              <a:rPr lang="zh-CN" altLang="zh-CN" sz="3200" b="1" dirty="0" smtClean="0"/>
              <a:t>实验室</a:t>
            </a:r>
            <a:r>
              <a:rPr lang="en-US" altLang="zh-CN" sz="3200" b="1" dirty="0"/>
              <a:t>+</a:t>
            </a:r>
            <a:r>
              <a:rPr lang="zh-CN" altLang="en-US" sz="3200" b="1" dirty="0" smtClean="0"/>
              <a:t>口袋实验室</a:t>
            </a:r>
            <a:endParaRPr lang="zh-CN" altLang="zh-CN" sz="3200" dirty="0"/>
          </a:p>
          <a:p>
            <a:pPr marL="541338" lvl="0" indent="-541338">
              <a:buFont typeface="Wingdings" panose="05000000000000000000" pitchFamily="2" charset="2"/>
              <a:buChar char="l"/>
            </a:pPr>
            <a:r>
              <a:rPr lang="zh-CN" altLang="zh-CN" sz="3200" b="1" dirty="0" smtClean="0"/>
              <a:t>科研</a:t>
            </a:r>
            <a:r>
              <a:rPr lang="zh-CN" altLang="zh-CN" sz="3200" b="1" dirty="0"/>
              <a:t>项目</a:t>
            </a:r>
            <a:r>
              <a:rPr lang="zh-CN" altLang="zh-CN" sz="3200" b="1" dirty="0" smtClean="0"/>
              <a:t>训练</a:t>
            </a:r>
            <a:r>
              <a:rPr lang="zh-CN" altLang="en-US" sz="3200" b="1" dirty="0" smtClean="0"/>
              <a:t>：科创项目</a:t>
            </a:r>
            <a:r>
              <a:rPr lang="en-US" altLang="zh-CN" sz="3200" b="1" dirty="0" smtClean="0"/>
              <a:t>+</a:t>
            </a:r>
            <a:r>
              <a:rPr lang="zh-CN" altLang="en-US" sz="3200" b="1" dirty="0" smtClean="0"/>
              <a:t>竞赛</a:t>
            </a:r>
            <a:endParaRPr lang="zh-CN" altLang="zh-CN" sz="3200" dirty="0"/>
          </a:p>
          <a:p>
            <a:pPr marL="541338" lvl="0" indent="-541338">
              <a:buFont typeface="Wingdings" panose="05000000000000000000" pitchFamily="2" charset="2"/>
              <a:buChar char="l"/>
            </a:pPr>
            <a:r>
              <a:rPr lang="zh-CN" altLang="zh-CN" sz="3200" b="1" dirty="0" smtClean="0"/>
              <a:t>企业</a:t>
            </a:r>
            <a:r>
              <a:rPr lang="zh-CN" altLang="zh-CN" sz="3200" b="1" dirty="0"/>
              <a:t>实</a:t>
            </a:r>
            <a:r>
              <a:rPr lang="zh-CN" altLang="zh-CN" sz="3200" b="1" dirty="0" smtClean="0"/>
              <a:t>训</a:t>
            </a:r>
            <a:r>
              <a:rPr lang="zh-CN" altLang="en-US" sz="3200" b="1" dirty="0" smtClean="0"/>
              <a:t>与</a:t>
            </a:r>
            <a:r>
              <a:rPr lang="zh-CN" altLang="zh-CN" sz="3200" b="1" dirty="0" smtClean="0"/>
              <a:t>国际</a:t>
            </a:r>
            <a:r>
              <a:rPr lang="zh-CN" altLang="zh-CN" sz="3200" b="1" dirty="0"/>
              <a:t>交流</a:t>
            </a:r>
            <a:endParaRPr lang="zh-CN" altLang="zh-CN" sz="3200" dirty="0"/>
          </a:p>
          <a:p>
            <a:pPr marL="541338" lvl="0" indent="-541338">
              <a:buFont typeface="Wingdings" panose="05000000000000000000" pitchFamily="2" charset="2"/>
              <a:buChar char="l"/>
            </a:pPr>
            <a:r>
              <a:rPr lang="zh-CN" altLang="zh-CN" sz="3200" b="1" dirty="0" smtClean="0"/>
              <a:t>修</a:t>
            </a:r>
            <a:r>
              <a:rPr lang="zh-CN" altLang="zh-CN" sz="3200" b="1" dirty="0"/>
              <a:t>读研究生</a:t>
            </a:r>
            <a:r>
              <a:rPr lang="zh-CN" altLang="zh-CN" sz="3200" b="1" dirty="0" smtClean="0"/>
              <a:t>课程</a:t>
            </a:r>
            <a:r>
              <a:rPr lang="zh-CN" altLang="en-US" sz="3200" b="1" dirty="0" smtClean="0"/>
              <a:t>、保研比例</a:t>
            </a:r>
            <a:endParaRPr lang="en-US" altLang="zh-CN" sz="3200" b="1" dirty="0" smtClean="0"/>
          </a:p>
          <a:p>
            <a:pPr marL="541338" lvl="0" indent="-541338">
              <a:buFont typeface="Wingdings" panose="05000000000000000000" pitchFamily="2" charset="2"/>
              <a:buChar char="l"/>
            </a:pPr>
            <a:r>
              <a:rPr lang="zh-CN" altLang="en-US" sz="3200" b="1" dirty="0" smtClean="0"/>
              <a:t>评价与激励机制：突破</a:t>
            </a:r>
            <a:r>
              <a:rPr lang="en-US" altLang="zh-CN" sz="3200" b="1" dirty="0" smtClean="0"/>
              <a:t>30%A</a:t>
            </a:r>
            <a:r>
              <a:rPr lang="zh-CN" altLang="en-US" sz="3200" b="1" dirty="0" smtClean="0"/>
              <a:t>，荣誉毕业生</a:t>
            </a:r>
            <a:endParaRPr lang="zh-CN" altLang="zh-CN" sz="3200" dirty="0"/>
          </a:p>
          <a:p>
            <a:pPr marL="0" indent="0">
              <a:buNone/>
            </a:pPr>
            <a:endParaRPr lang="zh-CN" altLang="en-US" dirty="0"/>
          </a:p>
        </p:txBody>
      </p:sp>
    </p:spTree>
    <p:extLst>
      <p:ext uri="{BB962C8B-B14F-4D97-AF65-F5344CB8AC3E}">
        <p14:creationId xmlns:p14="http://schemas.microsoft.com/office/powerpoint/2010/main" val="771009915"/>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b="1" dirty="0" smtClean="0"/>
              <a:t>组织管理</a:t>
            </a:r>
            <a:endParaRPr lang="zh-CN" altLang="en-US" b="1" dirty="0"/>
          </a:p>
        </p:txBody>
      </p:sp>
      <p:sp>
        <p:nvSpPr>
          <p:cNvPr id="3" name="内容占位符 2"/>
          <p:cNvSpPr>
            <a:spLocks noGrp="1"/>
          </p:cNvSpPr>
          <p:nvPr>
            <p:ph idx="1"/>
          </p:nvPr>
        </p:nvSpPr>
        <p:spPr/>
        <p:txBody>
          <a:bodyPr>
            <a:normAutofit fontScale="77500" lnSpcReduction="20000"/>
          </a:bodyPr>
          <a:lstStyle/>
          <a:p>
            <a:pPr marL="355600" lvl="0" indent="-355600">
              <a:buFont typeface="Wingdings" panose="05000000000000000000" pitchFamily="2" charset="2"/>
              <a:buChar char="l"/>
            </a:pPr>
            <a:r>
              <a:rPr lang="zh-CN" altLang="zh-CN" b="1" dirty="0" smtClean="0"/>
              <a:t>选拔机制</a:t>
            </a:r>
            <a:endParaRPr lang="zh-CN" altLang="zh-CN" dirty="0"/>
          </a:p>
          <a:p>
            <a:r>
              <a:rPr lang="zh-CN" altLang="zh-CN" b="1" dirty="0"/>
              <a:t>选拔对象</a:t>
            </a:r>
            <a:r>
              <a:rPr lang="zh-CN" altLang="zh-CN" dirty="0"/>
              <a:t>：绩点排名</a:t>
            </a:r>
            <a:r>
              <a:rPr lang="zh-CN" altLang="zh-CN" dirty="0" smtClean="0"/>
              <a:t>前</a:t>
            </a:r>
            <a:r>
              <a:rPr lang="en-US" altLang="zh-CN" dirty="0" smtClean="0"/>
              <a:t>30</a:t>
            </a:r>
            <a:r>
              <a:rPr lang="en-US" altLang="zh-CN" dirty="0"/>
              <a:t>%</a:t>
            </a:r>
            <a:r>
              <a:rPr lang="zh-CN" altLang="zh-CN" dirty="0"/>
              <a:t>的信息学院大二学生，自愿报名进入“卓越工程师教育培养计划”学习。</a:t>
            </a:r>
          </a:p>
          <a:p>
            <a:r>
              <a:rPr lang="zh-CN" altLang="zh-CN" b="1" dirty="0"/>
              <a:t>招生人数</a:t>
            </a:r>
            <a:r>
              <a:rPr lang="zh-CN" altLang="zh-CN" dirty="0"/>
              <a:t>：根据学校批准人数，拟定招生人数，每届一般</a:t>
            </a:r>
            <a:r>
              <a:rPr lang="zh-CN" altLang="zh-CN" dirty="0" smtClean="0"/>
              <a:t>为</a:t>
            </a:r>
            <a:r>
              <a:rPr lang="en-US" altLang="zh-CN" dirty="0" smtClean="0"/>
              <a:t>30-40</a:t>
            </a:r>
            <a:r>
              <a:rPr lang="zh-CN" altLang="zh-CN" dirty="0"/>
              <a:t>人</a:t>
            </a:r>
            <a:r>
              <a:rPr lang="zh-CN" altLang="zh-CN" dirty="0" smtClean="0"/>
              <a:t>。</a:t>
            </a:r>
            <a:endParaRPr lang="en-US" altLang="zh-CN" dirty="0" smtClean="0"/>
          </a:p>
          <a:p>
            <a:r>
              <a:rPr lang="zh-CN" altLang="en-US" b="1" dirty="0" smtClean="0"/>
              <a:t>选拔方案：</a:t>
            </a:r>
            <a:endParaRPr lang="en-US" altLang="zh-CN" b="1" dirty="0"/>
          </a:p>
          <a:p>
            <a:pPr lvl="1">
              <a:lnSpc>
                <a:spcPct val="120000"/>
              </a:lnSpc>
            </a:pPr>
            <a:r>
              <a:rPr lang="zh-CN" altLang="en-US" dirty="0"/>
              <a:t>电子信息科学类卓越工程师</a:t>
            </a:r>
            <a:r>
              <a:rPr lang="zh-CN" altLang="en-US" dirty="0" smtClean="0"/>
              <a:t>班：电子</a:t>
            </a:r>
            <a:r>
              <a:rPr lang="zh-CN" altLang="en-US" dirty="0"/>
              <a:t>信息科学与技术、生物医学工程、微电子科学与工程、通信工程</a:t>
            </a:r>
            <a:r>
              <a:rPr lang="zh-CN" altLang="en-US" dirty="0" smtClean="0"/>
              <a:t>、电气</a:t>
            </a:r>
            <a:r>
              <a:rPr lang="zh-CN" altLang="en-US" dirty="0"/>
              <a:t>工程及其</a:t>
            </a:r>
            <a:r>
              <a:rPr lang="zh-CN" altLang="en-US" dirty="0" smtClean="0"/>
              <a:t>自动化五个专业</a:t>
            </a:r>
            <a:endParaRPr lang="en-US" altLang="zh-CN" dirty="0" smtClean="0"/>
          </a:p>
          <a:p>
            <a:pPr lvl="1">
              <a:lnSpc>
                <a:spcPct val="120000"/>
              </a:lnSpc>
            </a:pPr>
            <a:r>
              <a:rPr lang="zh-CN" altLang="en-US" dirty="0" smtClean="0"/>
              <a:t>学年</a:t>
            </a:r>
            <a:r>
              <a:rPr lang="zh-CN" altLang="en-US" dirty="0"/>
              <a:t>总成绩绩点需</a:t>
            </a:r>
            <a:r>
              <a:rPr lang="zh-CN" altLang="en-US" dirty="0" smtClean="0"/>
              <a:t>达到</a:t>
            </a:r>
            <a:r>
              <a:rPr lang="en-US" altLang="zh-CN" dirty="0" smtClean="0"/>
              <a:t>3.2</a:t>
            </a:r>
            <a:r>
              <a:rPr lang="zh-CN" altLang="en-US" dirty="0" smtClean="0"/>
              <a:t>以上</a:t>
            </a:r>
            <a:endParaRPr lang="en-US" altLang="zh-CN" b="1" dirty="0"/>
          </a:p>
          <a:p>
            <a:pPr lvl="1">
              <a:lnSpc>
                <a:spcPct val="120000"/>
              </a:lnSpc>
            </a:pPr>
            <a:r>
              <a:rPr lang="zh-CN" altLang="en-US" dirty="0" smtClean="0"/>
              <a:t>修</a:t>
            </a:r>
            <a:r>
              <a:rPr lang="zh-CN" altLang="en-US" dirty="0"/>
              <a:t>读完主要基础课程并</a:t>
            </a:r>
            <a:r>
              <a:rPr lang="zh-CN" altLang="en-US" dirty="0" smtClean="0"/>
              <a:t>获得</a:t>
            </a:r>
            <a:r>
              <a:rPr lang="en-US" altLang="zh-CN" dirty="0" smtClean="0"/>
              <a:t>40</a:t>
            </a:r>
            <a:r>
              <a:rPr lang="zh-CN" altLang="en-US" dirty="0" smtClean="0"/>
              <a:t>学分</a:t>
            </a:r>
            <a:r>
              <a:rPr lang="zh-CN" altLang="en-US" dirty="0"/>
              <a:t>，各门主要基础课程的成绩需达到</a:t>
            </a:r>
            <a:r>
              <a:rPr lang="en-US" altLang="zh-CN" dirty="0"/>
              <a:t>B</a:t>
            </a:r>
            <a:r>
              <a:rPr lang="zh-CN" altLang="en-US" dirty="0"/>
              <a:t>以上，主要基础课程包括：“数学分析</a:t>
            </a:r>
            <a:r>
              <a:rPr lang="en-US" altLang="zh-CN" dirty="0"/>
              <a:t>B</a:t>
            </a:r>
            <a:r>
              <a:rPr lang="zh-CN" altLang="en-US" dirty="0"/>
              <a:t>（</a:t>
            </a:r>
            <a:r>
              <a:rPr lang="en-US" altLang="zh-CN" dirty="0"/>
              <a:t>I</a:t>
            </a:r>
            <a:r>
              <a:rPr lang="zh-CN" altLang="en-US" dirty="0"/>
              <a:t>、</a:t>
            </a:r>
            <a:r>
              <a:rPr lang="en-US" altLang="zh-CN" dirty="0"/>
              <a:t>II</a:t>
            </a:r>
            <a:r>
              <a:rPr lang="zh-CN" altLang="en-US" dirty="0"/>
              <a:t>）”、“大学物理</a:t>
            </a:r>
            <a:r>
              <a:rPr lang="en-US" altLang="zh-CN" dirty="0"/>
              <a:t>B</a:t>
            </a:r>
            <a:r>
              <a:rPr lang="zh-CN" altLang="en-US" dirty="0"/>
              <a:t>（上、下）”、“线性代数”、“程序设计”、“</a:t>
            </a:r>
            <a:r>
              <a:rPr lang="en-US" altLang="zh-CN" dirty="0"/>
              <a:t>C++</a:t>
            </a:r>
            <a:r>
              <a:rPr lang="zh-CN" altLang="en-US" dirty="0"/>
              <a:t>程序设计”、“模拟电子学基础”、“基础物理实验”</a:t>
            </a:r>
            <a:r>
              <a:rPr lang="en-US" altLang="zh-CN" dirty="0"/>
              <a:t>.</a:t>
            </a:r>
            <a:endParaRPr lang="zh-CN" altLang="en-US" b="1" dirty="0"/>
          </a:p>
          <a:p>
            <a:pPr lvl="1">
              <a:lnSpc>
                <a:spcPct val="120000"/>
              </a:lnSpc>
            </a:pPr>
            <a:r>
              <a:rPr lang="zh-CN" altLang="en-US" dirty="0" smtClean="0"/>
              <a:t>大</a:t>
            </a:r>
            <a:r>
              <a:rPr lang="zh-CN" altLang="en-US" dirty="0"/>
              <a:t>三</a:t>
            </a:r>
            <a:r>
              <a:rPr lang="zh-CN" altLang="en-US" dirty="0" smtClean="0"/>
              <a:t>上充分考虑志愿、所</a:t>
            </a:r>
            <a:r>
              <a:rPr lang="zh-CN" altLang="en-US" dirty="0"/>
              <a:t>选专业方向课程及</a:t>
            </a:r>
            <a:r>
              <a:rPr lang="zh-CN" altLang="en-US" dirty="0" smtClean="0"/>
              <a:t>相关专业需求确定专业属性。</a:t>
            </a:r>
            <a:endParaRPr lang="zh-CN" altLang="zh-CN" dirty="0"/>
          </a:p>
          <a:p>
            <a:pPr marL="355600" lvl="0" indent="-355600">
              <a:buFont typeface="Wingdings" panose="05000000000000000000" pitchFamily="2" charset="2"/>
              <a:buChar char="l"/>
            </a:pPr>
            <a:r>
              <a:rPr lang="zh-CN" altLang="zh-CN" b="1" dirty="0" smtClean="0"/>
              <a:t>导师</a:t>
            </a:r>
            <a:r>
              <a:rPr lang="zh-CN" altLang="zh-CN" b="1" dirty="0"/>
              <a:t>制</a:t>
            </a:r>
            <a:endParaRPr lang="zh-CN" altLang="zh-CN" dirty="0"/>
          </a:p>
          <a:p>
            <a:pPr>
              <a:lnSpc>
                <a:spcPct val="120000"/>
              </a:lnSpc>
            </a:pPr>
            <a:r>
              <a:rPr lang="zh-CN" altLang="zh-CN" dirty="0"/>
              <a:t>挑选科研工作活跃、责任心强、有时间指导学生的教师组成的导师队伍，学生和导师双向选择结对。导师必须亲自负责学生的学业和科研研究的指导，制定学生个性化培养方案，定期与学生面对面地进行交流辅导。</a:t>
            </a:r>
          </a:p>
          <a:p>
            <a:endParaRPr lang="zh-CN" altLang="en-US" dirty="0"/>
          </a:p>
        </p:txBody>
      </p:sp>
    </p:spTree>
    <p:extLst>
      <p:ext uri="{BB962C8B-B14F-4D97-AF65-F5344CB8AC3E}">
        <p14:creationId xmlns:p14="http://schemas.microsoft.com/office/powerpoint/2010/main" val="2357827153"/>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标题 3"/>
          <p:cNvSpPr>
            <a:spLocks noGrp="1"/>
          </p:cNvSpPr>
          <p:nvPr>
            <p:ph type="title"/>
          </p:nvPr>
        </p:nvSpPr>
        <p:spPr>
          <a:xfrm>
            <a:off x="1097280" y="1795809"/>
            <a:ext cx="10058400" cy="1450757"/>
          </a:xfrm>
        </p:spPr>
        <p:txBody>
          <a:bodyPr>
            <a:normAutofit/>
          </a:bodyPr>
          <a:lstStyle/>
          <a:p>
            <a:pPr algn="ctr"/>
            <a:r>
              <a:rPr lang="zh-CN" altLang="en-US" sz="7200" dirty="0" smtClean="0"/>
              <a:t>谢谢！</a:t>
            </a:r>
            <a:endParaRPr lang="zh-CN" altLang="en-US" sz="7200" dirty="0"/>
          </a:p>
        </p:txBody>
      </p:sp>
    </p:spTree>
    <p:extLst>
      <p:ext uri="{BB962C8B-B14F-4D97-AF65-F5344CB8AC3E}">
        <p14:creationId xmlns:p14="http://schemas.microsoft.com/office/powerpoint/2010/main" val="628748538"/>
      </p:ext>
    </p:extLst>
  </p:cSld>
  <p:clrMapOvr>
    <a:masterClrMapping/>
  </p:clrMapOvr>
  <p:timing>
    <p:tnLst>
      <p:par>
        <p:cTn id="1" dur="indefinite" restart="never" nodeType="tmRoot"/>
      </p:par>
    </p:tnLst>
  </p:timing>
</p:sld>
</file>

<file path=ppt/theme/theme1.xml><?xml version="1.0" encoding="utf-8"?>
<a:theme xmlns:a="http://schemas.openxmlformats.org/drawingml/2006/main" name="回顾">
  <a:themeElements>
    <a:clrScheme name="回顾">
      <a:dk1>
        <a:srgbClr val="000000"/>
      </a:dk1>
      <a:lt1>
        <a:sysClr val="window" lastClr="FFFFFF"/>
      </a:lt1>
      <a:dk2>
        <a:srgbClr val="637052"/>
      </a:dk2>
      <a:lt2>
        <a:srgbClr val="CCDDEA"/>
      </a:lt2>
      <a:accent1>
        <a:srgbClr val="E48312"/>
      </a:accent1>
      <a:accent2>
        <a:srgbClr val="BD582C"/>
      </a:accent2>
      <a:accent3>
        <a:srgbClr val="865640"/>
      </a:accent3>
      <a:accent4>
        <a:srgbClr val="9B8357"/>
      </a:accent4>
      <a:accent5>
        <a:srgbClr val="C2BC80"/>
      </a:accent5>
      <a:accent6>
        <a:srgbClr val="94A088"/>
      </a:accent6>
      <a:hlink>
        <a:srgbClr val="2998E3"/>
      </a:hlink>
      <a:folHlink>
        <a:srgbClr val="8C8C8C"/>
      </a:folHlink>
    </a:clrScheme>
    <a:fontScheme name="回顾">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回顾">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name="Retrospect" id="{5F128B03-DCCA-4EEB-AB3B-CF2899314A46}" vid="{3F1AAB62-24C6-49D2-8E01-B56FAC9A3DCD}"/>
    </a:ext>
  </a:extLst>
</a:theme>
</file>

<file path=docProps/app.xml><?xml version="1.0" encoding="utf-8"?>
<Properties xmlns="http://schemas.openxmlformats.org/officeDocument/2006/extended-properties" xmlns:vt="http://schemas.openxmlformats.org/officeDocument/2006/docPropsVTypes">
  <Template>Retrospect</Template>
  <TotalTime>157</TotalTime>
  <Words>1440</Words>
  <Application>Microsoft Office PowerPoint</Application>
  <PresentationFormat>宽屏</PresentationFormat>
  <Paragraphs>270</Paragraphs>
  <Slides>13</Slides>
  <Notes>0</Notes>
  <HiddenSlides>0</HiddenSlides>
  <MMClips>0</MMClips>
  <ScaleCrop>false</ScaleCrop>
  <HeadingPairs>
    <vt:vector size="6" baseType="variant">
      <vt:variant>
        <vt:lpstr>已用的字体</vt:lpstr>
      </vt:variant>
      <vt:variant>
        <vt:i4>6</vt:i4>
      </vt:variant>
      <vt:variant>
        <vt:lpstr>主题</vt:lpstr>
      </vt:variant>
      <vt:variant>
        <vt:i4>1</vt:i4>
      </vt:variant>
      <vt:variant>
        <vt:lpstr>幻灯片标题</vt:lpstr>
      </vt:variant>
      <vt:variant>
        <vt:i4>13</vt:i4>
      </vt:variant>
    </vt:vector>
  </HeadingPairs>
  <TitlesOfParts>
    <vt:vector size="20" baseType="lpstr">
      <vt:lpstr>宋体</vt:lpstr>
      <vt:lpstr>Arial</vt:lpstr>
      <vt:lpstr>Calibri</vt:lpstr>
      <vt:lpstr>Calibri Light</vt:lpstr>
      <vt:lpstr>Times New Roman</vt:lpstr>
      <vt:lpstr>Wingdings</vt:lpstr>
      <vt:lpstr>回顾</vt:lpstr>
      <vt:lpstr>复旦大学信息科学与工程学院 “卓越工程师教育培养计划”</vt:lpstr>
      <vt:lpstr>提纲</vt:lpstr>
      <vt:lpstr>立项背景（一）</vt:lpstr>
      <vt:lpstr>立项背景（二）</vt:lpstr>
      <vt:lpstr>立项背景（三）</vt:lpstr>
      <vt:lpstr>立项背景（四）</vt:lpstr>
      <vt:lpstr>改革思路</vt:lpstr>
      <vt:lpstr>培养理念</vt:lpstr>
      <vt:lpstr>培养方案</vt:lpstr>
      <vt:lpstr>PowerPoint 演示文稿</vt:lpstr>
      <vt:lpstr>实施方案与激励措施</vt:lpstr>
      <vt:lpstr>组织管理</vt:lpstr>
      <vt:lpstr>谢谢！</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复旦大学信息科学与工程学院 “卓越工程师教育培养计划” 方案汇报</dc:title>
  <dc:creator>hub</dc:creator>
  <cp:lastModifiedBy>admin</cp:lastModifiedBy>
  <cp:revision>25</cp:revision>
  <dcterms:created xsi:type="dcterms:W3CDTF">2013-07-09T13:16:55Z</dcterms:created>
  <dcterms:modified xsi:type="dcterms:W3CDTF">2015-04-21T04:41:50Z</dcterms:modified>
</cp:coreProperties>
</file>